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83" r:id="rId3"/>
    <p:sldId id="278" r:id="rId4"/>
    <p:sldId id="304" r:id="rId5"/>
    <p:sldId id="305" r:id="rId6"/>
    <p:sldId id="306" r:id="rId7"/>
    <p:sldId id="280" r:id="rId8"/>
    <p:sldId id="282" r:id="rId9"/>
    <p:sldId id="272" r:id="rId10"/>
    <p:sldId id="258" r:id="rId11"/>
    <p:sldId id="259" r:id="rId12"/>
    <p:sldId id="275" r:id="rId13"/>
    <p:sldId id="260" r:id="rId14"/>
    <p:sldId id="276" r:id="rId15"/>
    <p:sldId id="261" r:id="rId16"/>
    <p:sldId id="262" r:id="rId17"/>
    <p:sldId id="277" r:id="rId18"/>
    <p:sldId id="310" r:id="rId19"/>
    <p:sldId id="285" r:id="rId20"/>
    <p:sldId id="286" r:id="rId21"/>
    <p:sldId id="287" r:id="rId22"/>
    <p:sldId id="288" r:id="rId23"/>
    <p:sldId id="289" r:id="rId24"/>
    <p:sldId id="303" r:id="rId25"/>
    <p:sldId id="290" r:id="rId26"/>
    <p:sldId id="291" r:id="rId27"/>
    <p:sldId id="296" r:id="rId28"/>
    <p:sldId id="302" r:id="rId29"/>
    <p:sldId id="301" r:id="rId30"/>
    <p:sldId id="297" r:id="rId31"/>
    <p:sldId id="298" r:id="rId32"/>
    <p:sldId id="299" r:id="rId33"/>
    <p:sldId id="300" r:id="rId34"/>
    <p:sldId id="308" r:id="rId35"/>
    <p:sldId id="309" r:id="rId36"/>
    <p:sldId id="274" r:id="rId37"/>
    <p:sldId id="265" r:id="rId38"/>
    <p:sldId id="266" r:id="rId39"/>
    <p:sldId id="267" r:id="rId40"/>
    <p:sldId id="268" r:id="rId41"/>
    <p:sldId id="269" r:id="rId42"/>
    <p:sldId id="270" r:id="rId43"/>
    <p:sldId id="271" r:id="rId44"/>
    <p:sldId id="307" r:id="rId45"/>
    <p:sldId id="294" r:id="rId46"/>
    <p:sldId id="29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5730" autoAdjust="0"/>
  </p:normalViewPr>
  <p:slideViewPr>
    <p:cSldViewPr>
      <p:cViewPr varScale="1">
        <p:scale>
          <a:sx n="69" d="100"/>
          <a:sy n="69" d="100"/>
        </p:scale>
        <p:origin x="1416" y="72"/>
      </p:cViewPr>
      <p:guideLst>
        <p:guide orient="horz" pos="2160"/>
        <p:guide pos="2880"/>
      </p:guideLst>
    </p:cSldViewPr>
  </p:slideViewPr>
  <p:outlineViewPr>
    <p:cViewPr>
      <p:scale>
        <a:sx n="33" d="100"/>
        <a:sy n="33" d="100"/>
      </p:scale>
      <p:origin x="48" y="288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618BE5-FE4C-40E8-AAB0-5BD74DB1329C}" type="datetimeFigureOut">
              <a:rPr lang="en-US" smtClean="0"/>
              <a:t>9/15/2024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9A2D75-00CB-4DDA-AAA4-D6CAE64CE9E5}" type="slidenum">
              <a:rPr lang="en-US" smtClean="0"/>
              <a:t>‹#›</a:t>
            </a:fld>
            <a:endParaRPr lang="en-US"/>
          </a:p>
        </p:txBody>
      </p:sp>
    </p:spTree>
    <p:extLst>
      <p:ext uri="{BB962C8B-B14F-4D97-AF65-F5344CB8AC3E}">
        <p14:creationId xmlns:p14="http://schemas.microsoft.com/office/powerpoint/2010/main" val="140071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the use of computers to create and manipulate pictures on a display device.</a:t>
            </a:r>
          </a:p>
          <a:p>
            <a:r>
              <a:rPr lang="en-US" sz="1200" b="1" i="0" kern="1200" dirty="0" smtClean="0">
                <a:solidFill>
                  <a:schemeClr val="tx1"/>
                </a:solidFill>
                <a:effectLst/>
                <a:latin typeface="+mn-lt"/>
                <a:ea typeface="+mn-ea"/>
                <a:cs typeface="+mn-cs"/>
              </a:rPr>
              <a:t>Graphics</a:t>
            </a:r>
            <a:r>
              <a:rPr lang="en-US" sz="1200" b="0" i="0" kern="1200" dirty="0" smtClean="0">
                <a:solidFill>
                  <a:schemeClr val="tx1"/>
                </a:solidFill>
                <a:effectLst/>
                <a:latin typeface="+mn-lt"/>
                <a:ea typeface="+mn-ea"/>
                <a:cs typeface="+mn-cs"/>
              </a:rPr>
              <a:t> and visual computing is the field that deals with the display and control of images on a </a:t>
            </a:r>
            <a:r>
              <a:rPr lang="en-US" sz="1200" b="1" i="0" kern="1200" dirty="0" smtClean="0">
                <a:solidFill>
                  <a:schemeClr val="tx1"/>
                </a:solidFill>
                <a:effectLst/>
                <a:latin typeface="+mn-lt"/>
                <a:ea typeface="+mn-ea"/>
                <a:cs typeface="+mn-cs"/>
              </a:rPr>
              <a:t>computer</a:t>
            </a:r>
            <a:r>
              <a:rPr lang="en-US" sz="1200" b="0" i="0" kern="1200" dirty="0" smtClean="0">
                <a:solidFill>
                  <a:schemeClr val="tx1"/>
                </a:solidFill>
                <a:effectLst/>
                <a:latin typeface="+mn-lt"/>
                <a:ea typeface="+mn-ea"/>
                <a:cs typeface="+mn-cs"/>
              </a:rPr>
              <a:t> screen</a:t>
            </a:r>
            <a:endParaRPr lang="en-US" dirty="0"/>
          </a:p>
        </p:txBody>
      </p:sp>
      <p:sp>
        <p:nvSpPr>
          <p:cNvPr id="4" name="Slide Number Placeholder 3"/>
          <p:cNvSpPr>
            <a:spLocks noGrp="1"/>
          </p:cNvSpPr>
          <p:nvPr>
            <p:ph type="sldNum" sz="quarter" idx="10"/>
          </p:nvPr>
        </p:nvSpPr>
        <p:spPr/>
        <p:txBody>
          <a:bodyPr/>
          <a:lstStyle/>
          <a:p>
            <a:fld id="{EC9A2D75-00CB-4DDA-AAA4-D6CAE64CE9E5}" type="slidenum">
              <a:rPr lang="en-US" smtClean="0"/>
              <a:t>2</a:t>
            </a:fld>
            <a:endParaRPr lang="en-US"/>
          </a:p>
        </p:txBody>
      </p:sp>
    </p:spTree>
    <p:extLst>
      <p:ext uri="{BB962C8B-B14F-4D97-AF65-F5344CB8AC3E}">
        <p14:creationId xmlns:p14="http://schemas.microsoft.com/office/powerpoint/2010/main" val="1204372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0A9083-84D5-4320-B3D1-9F466E7EE733}" type="slidenum">
              <a:rPr lang="en-US" smtClean="0"/>
              <a:pPr/>
              <a:t>25</a:t>
            </a:fld>
            <a:endParaRPr lang="en-US"/>
          </a:p>
        </p:txBody>
      </p:sp>
    </p:spTree>
    <p:extLst>
      <p:ext uri="{BB962C8B-B14F-4D97-AF65-F5344CB8AC3E}">
        <p14:creationId xmlns:p14="http://schemas.microsoft.com/office/powerpoint/2010/main" val="383350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A way of using a computer display such that the basic unit is the </a:t>
            </a:r>
            <a:r>
              <a:rPr lang="en-US" sz="1200" i="1" kern="1200" dirty="0" smtClean="0">
                <a:solidFill>
                  <a:schemeClr val="tx1"/>
                </a:solidFill>
                <a:effectLst/>
                <a:latin typeface="+mn-lt"/>
                <a:ea typeface="+mn-ea"/>
                <a:cs typeface="+mn-cs"/>
              </a:rPr>
              <a:t>character cell</a:t>
            </a:r>
            <a:r>
              <a:rPr lang="en-US" sz="1200" kern="1200" dirty="0" smtClean="0">
                <a:solidFill>
                  <a:schemeClr val="tx1"/>
                </a:solidFill>
                <a:effectLst/>
                <a:latin typeface="+mn-lt"/>
                <a:ea typeface="+mn-ea"/>
                <a:cs typeface="+mn-cs"/>
              </a:rPr>
              <a:t> – the space taken up by a single character. </a:t>
            </a:r>
          </a:p>
          <a:p>
            <a:r>
              <a:rPr lang="en-US" sz="1200" kern="1200" smtClean="0">
                <a:solidFill>
                  <a:schemeClr val="tx1"/>
                </a:solidFill>
                <a:effectLst/>
                <a:latin typeface="+mn-lt"/>
                <a:ea typeface="+mn-ea"/>
                <a:cs typeface="+mn-cs"/>
              </a:rPr>
              <a:t>The only images that can be displayed are those that can be built from character-sized blocks; </a:t>
            </a:r>
          </a:p>
          <a:p>
            <a:r>
              <a:rPr lang="en-US" sz="1200" kern="1200" smtClean="0">
                <a:solidFill>
                  <a:schemeClr val="tx1"/>
                </a:solidFill>
                <a:effectLst/>
                <a:latin typeface="+mn-lt"/>
                <a:ea typeface="+mn-ea"/>
                <a:cs typeface="+mn-cs"/>
              </a:rPr>
              <a:t>surprisingly complex images can however be built in text mode.</a:t>
            </a:r>
            <a:endParaRPr lang="en-US" dirty="0"/>
          </a:p>
        </p:txBody>
      </p:sp>
      <p:sp>
        <p:nvSpPr>
          <p:cNvPr id="4" name="Slide Number Placeholder 3"/>
          <p:cNvSpPr>
            <a:spLocks noGrp="1"/>
          </p:cNvSpPr>
          <p:nvPr>
            <p:ph type="sldNum" sz="quarter" idx="10"/>
          </p:nvPr>
        </p:nvSpPr>
        <p:spPr/>
        <p:txBody>
          <a:bodyPr/>
          <a:lstStyle/>
          <a:p>
            <a:fld id="{860A9083-84D5-4320-B3D1-9F466E7EE733}" type="slidenum">
              <a:rPr lang="en-US" smtClean="0"/>
              <a:pPr/>
              <a:t>26</a:t>
            </a:fld>
            <a:endParaRPr lang="en-US"/>
          </a:p>
        </p:txBody>
      </p:sp>
    </p:spTree>
    <p:extLst>
      <p:ext uri="{BB962C8B-B14F-4D97-AF65-F5344CB8AC3E}">
        <p14:creationId xmlns:p14="http://schemas.microsoft.com/office/powerpoint/2010/main" val="343423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0A9083-84D5-4320-B3D1-9F466E7EE733}" type="slidenum">
              <a:rPr lang="en-US" smtClean="0"/>
              <a:pPr/>
              <a:t>27</a:t>
            </a:fld>
            <a:endParaRPr lang="en-US"/>
          </a:p>
        </p:txBody>
      </p:sp>
    </p:spTree>
    <p:extLst>
      <p:ext uri="{BB962C8B-B14F-4D97-AF65-F5344CB8AC3E}">
        <p14:creationId xmlns:p14="http://schemas.microsoft.com/office/powerpoint/2010/main" val="419138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0A9083-84D5-4320-B3D1-9F466E7EE733}" type="slidenum">
              <a:rPr lang="en-US" smtClean="0"/>
              <a:pPr/>
              <a:t>8</a:t>
            </a:fld>
            <a:endParaRPr lang="en-US"/>
          </a:p>
        </p:txBody>
      </p:sp>
    </p:spTree>
    <p:extLst>
      <p:ext uri="{BB962C8B-B14F-4D97-AF65-F5344CB8AC3E}">
        <p14:creationId xmlns:p14="http://schemas.microsoft.com/office/powerpoint/2010/main" val="120625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visualization of scientific phenomena.</a:t>
            </a:r>
            <a:endParaRPr lang="en-US" dirty="0"/>
          </a:p>
        </p:txBody>
      </p:sp>
      <p:sp>
        <p:nvSpPr>
          <p:cNvPr id="4" name="Slide Number Placeholder 3"/>
          <p:cNvSpPr>
            <a:spLocks noGrp="1"/>
          </p:cNvSpPr>
          <p:nvPr>
            <p:ph type="sldNum" sz="quarter" idx="10"/>
          </p:nvPr>
        </p:nvSpPr>
        <p:spPr/>
        <p:txBody>
          <a:bodyPr/>
          <a:lstStyle/>
          <a:p>
            <a:fld id="{EC9A2D75-00CB-4DDA-AAA4-D6CAE64CE9E5}" type="slidenum">
              <a:rPr lang="en-US" smtClean="0"/>
              <a:t>11</a:t>
            </a:fld>
            <a:endParaRPr lang="en-US"/>
          </a:p>
        </p:txBody>
      </p:sp>
    </p:spTree>
    <p:extLst>
      <p:ext uri="{BB962C8B-B14F-4D97-AF65-F5344CB8AC3E}">
        <p14:creationId xmlns:p14="http://schemas.microsoft.com/office/powerpoint/2010/main" val="162451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Times New Roman" pitchFamily="18" charset="0"/>
                <a:cs typeface="Times New Roman" pitchFamily="18" charset="0"/>
              </a:rPr>
              <a:t>For instance, a computer-generated reconstruction of the monastery at </a:t>
            </a:r>
            <a:r>
              <a:rPr lang="en-US" sz="2200" dirty="0" err="1" smtClean="0">
                <a:latin typeface="Times New Roman" pitchFamily="18" charset="0"/>
                <a:cs typeface="Times New Roman" pitchFamily="18" charset="0"/>
              </a:rPr>
              <a:t>Georgenthal</a:t>
            </a:r>
            <a:r>
              <a:rPr lang="en-US" sz="2200" dirty="0" smtClean="0">
                <a:latin typeface="Times New Roman" pitchFamily="18" charset="0"/>
                <a:cs typeface="Times New Roman" pitchFamily="18" charset="0"/>
              </a:rPr>
              <a:t> in Germany was derived from the ruins of the monastery; it provides the viewer with a "look and feel" of what the building would have looked like in its day. </a:t>
            </a:r>
          </a:p>
          <a:p>
            <a:endParaRPr lang="en-US" dirty="0"/>
          </a:p>
        </p:txBody>
      </p:sp>
      <p:sp>
        <p:nvSpPr>
          <p:cNvPr id="4" name="Slide Number Placeholder 3"/>
          <p:cNvSpPr>
            <a:spLocks noGrp="1"/>
          </p:cNvSpPr>
          <p:nvPr>
            <p:ph type="sldNum" sz="quarter" idx="10"/>
          </p:nvPr>
        </p:nvSpPr>
        <p:spPr/>
        <p:txBody>
          <a:bodyPr/>
          <a:lstStyle/>
          <a:p>
            <a:fld id="{EC9A2D75-00CB-4DDA-AAA4-D6CAE64CE9E5}" type="slidenum">
              <a:rPr lang="en-US" smtClean="0"/>
              <a:t>14</a:t>
            </a:fld>
            <a:endParaRPr lang="en-US"/>
          </a:p>
        </p:txBody>
      </p:sp>
    </p:spTree>
    <p:extLst>
      <p:ext uri="{BB962C8B-B14F-4D97-AF65-F5344CB8AC3E}">
        <p14:creationId xmlns:p14="http://schemas.microsoft.com/office/powerpoint/2010/main" val="37176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A2D75-00CB-4DDA-AAA4-D6CAE64CE9E5}" type="slidenum">
              <a:rPr lang="en-US" smtClean="0"/>
              <a:t>17</a:t>
            </a:fld>
            <a:endParaRPr lang="en-US"/>
          </a:p>
        </p:txBody>
      </p:sp>
    </p:spTree>
    <p:extLst>
      <p:ext uri="{BB962C8B-B14F-4D97-AF65-F5344CB8AC3E}">
        <p14:creationId xmlns:p14="http://schemas.microsoft.com/office/powerpoint/2010/main" val="335990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0A9083-84D5-4320-B3D1-9F466E7EE733}" type="slidenum">
              <a:rPr lang="en-US" smtClean="0"/>
              <a:pPr/>
              <a:t>19</a:t>
            </a:fld>
            <a:endParaRPr lang="en-US"/>
          </a:p>
        </p:txBody>
      </p:sp>
    </p:spTree>
    <p:extLst>
      <p:ext uri="{BB962C8B-B14F-4D97-AF65-F5344CB8AC3E}">
        <p14:creationId xmlns:p14="http://schemas.microsoft.com/office/powerpoint/2010/main" val="231945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Poly</a:t>
            </a:r>
            <a:r>
              <a:rPr lang="en-US" sz="1200" b="0" i="0" kern="1200" baseline="0" dirty="0" smtClean="0">
                <a:solidFill>
                  <a:schemeClr val="tx1"/>
                </a:solidFill>
                <a:effectLst/>
                <a:latin typeface="+mn-lt"/>
                <a:ea typeface="+mn-ea"/>
                <a:cs typeface="+mn-cs"/>
              </a:rPr>
              <a:t> means many </a:t>
            </a:r>
          </a:p>
          <a:p>
            <a:r>
              <a:rPr lang="en-US" sz="1200" b="0" i="0" kern="1200" baseline="0" dirty="0" err="1" smtClean="0">
                <a:solidFill>
                  <a:schemeClr val="tx1"/>
                </a:solidFill>
                <a:effectLst/>
                <a:latin typeface="+mn-lt"/>
                <a:ea typeface="+mn-ea"/>
                <a:cs typeface="+mn-cs"/>
              </a:rPr>
              <a:t>Gon</a:t>
            </a:r>
            <a:r>
              <a:rPr lang="en-US" sz="1200" b="0" i="0" kern="1200" baseline="0" dirty="0" smtClean="0">
                <a:solidFill>
                  <a:schemeClr val="tx1"/>
                </a:solidFill>
                <a:effectLst/>
                <a:latin typeface="+mn-lt"/>
                <a:ea typeface="+mn-ea"/>
                <a:cs typeface="+mn-cs"/>
              </a:rPr>
              <a:t> means angles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Convex Polygons: In a convex polygon, any line segment joining any two inside points lies inside the polygon.</a:t>
            </a:r>
            <a:endParaRPr lang="en-US" dirty="0"/>
          </a:p>
        </p:txBody>
      </p:sp>
      <p:sp>
        <p:nvSpPr>
          <p:cNvPr id="4" name="Slide Number Placeholder 3"/>
          <p:cNvSpPr>
            <a:spLocks noGrp="1"/>
          </p:cNvSpPr>
          <p:nvPr>
            <p:ph type="sldNum" sz="quarter" idx="10"/>
          </p:nvPr>
        </p:nvSpPr>
        <p:spPr/>
        <p:txBody>
          <a:bodyPr/>
          <a:lstStyle/>
          <a:p>
            <a:fld id="{860A9083-84D5-4320-B3D1-9F466E7EE733}" type="slidenum">
              <a:rPr lang="en-US" smtClean="0"/>
              <a:pPr/>
              <a:t>20</a:t>
            </a:fld>
            <a:endParaRPr lang="en-US"/>
          </a:p>
        </p:txBody>
      </p:sp>
    </p:spTree>
    <p:extLst>
      <p:ext uri="{BB962C8B-B14F-4D97-AF65-F5344CB8AC3E}">
        <p14:creationId xmlns:p14="http://schemas.microsoft.com/office/powerpoint/2010/main" val="1041051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polygon</a:t>
            </a:r>
            <a:r>
              <a:rPr lang="en-US" baseline="0" dirty="0" smtClean="0"/>
              <a:t> </a:t>
            </a:r>
            <a:r>
              <a:rPr lang="en-US" sz="1200" b="0" i="0" kern="1200" dirty="0" smtClean="0">
                <a:solidFill>
                  <a:schemeClr val="tx1"/>
                </a:solidFill>
                <a:effectLst/>
                <a:latin typeface="+mn-lt"/>
                <a:ea typeface="+mn-ea"/>
                <a:cs typeface="+mn-cs"/>
              </a:rPr>
              <a:t> In a concave polygon, a line segment connecting any two points may or may not lie inside the polygon.</a:t>
            </a:r>
            <a:endParaRPr lang="en-US" dirty="0"/>
          </a:p>
        </p:txBody>
      </p:sp>
      <p:sp>
        <p:nvSpPr>
          <p:cNvPr id="4" name="Slide Number Placeholder 3"/>
          <p:cNvSpPr>
            <a:spLocks noGrp="1"/>
          </p:cNvSpPr>
          <p:nvPr>
            <p:ph type="sldNum" sz="quarter" idx="10"/>
          </p:nvPr>
        </p:nvSpPr>
        <p:spPr/>
        <p:txBody>
          <a:bodyPr/>
          <a:lstStyle/>
          <a:p>
            <a:fld id="{860A9083-84D5-4320-B3D1-9F466E7EE733}" type="slidenum">
              <a:rPr lang="en-US" smtClean="0"/>
              <a:pPr/>
              <a:t>21</a:t>
            </a:fld>
            <a:endParaRPr lang="en-US"/>
          </a:p>
        </p:txBody>
      </p:sp>
    </p:spTree>
    <p:extLst>
      <p:ext uri="{BB962C8B-B14F-4D97-AF65-F5344CB8AC3E}">
        <p14:creationId xmlns:p14="http://schemas.microsoft.com/office/powerpoint/2010/main" val="3725307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0A9083-84D5-4320-B3D1-9F466E7EE733}" type="slidenum">
              <a:rPr lang="en-US" smtClean="0"/>
              <a:pPr/>
              <a:t>23</a:t>
            </a:fld>
            <a:endParaRPr lang="en-US"/>
          </a:p>
        </p:txBody>
      </p:sp>
    </p:spTree>
    <p:extLst>
      <p:ext uri="{BB962C8B-B14F-4D97-AF65-F5344CB8AC3E}">
        <p14:creationId xmlns:p14="http://schemas.microsoft.com/office/powerpoint/2010/main" val="407397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2E4F6-B940-4951-BED2-F2530DD9B23B}"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242270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E4F6-B940-4951-BED2-F2530DD9B23B}"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3560521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E4F6-B940-4951-BED2-F2530DD9B23B}"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166808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2E4F6-B940-4951-BED2-F2530DD9B23B}"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599290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E4F6-B940-4951-BED2-F2530DD9B23B}"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62309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2E4F6-B940-4951-BED2-F2530DD9B23B}"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311880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2E4F6-B940-4951-BED2-F2530DD9B23B}" type="datetimeFigureOut">
              <a:rPr lang="en-US" smtClean="0"/>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326639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2E4F6-B940-4951-BED2-F2530DD9B23B}" type="datetimeFigureOut">
              <a:rPr lang="en-US" smtClean="0"/>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407987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E4F6-B940-4951-BED2-F2530DD9B23B}" type="datetimeFigureOut">
              <a:rPr lang="en-US" smtClean="0"/>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81593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E4F6-B940-4951-BED2-F2530DD9B23B}"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961128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E4F6-B940-4951-BED2-F2530DD9B23B}"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71044-9DD4-401C-A43F-526240B42BC7}" type="slidenum">
              <a:rPr lang="en-US" smtClean="0"/>
              <a:t>‹#›</a:t>
            </a:fld>
            <a:endParaRPr lang="en-US"/>
          </a:p>
        </p:txBody>
      </p:sp>
    </p:spTree>
    <p:extLst>
      <p:ext uri="{BB962C8B-B14F-4D97-AF65-F5344CB8AC3E}">
        <p14:creationId xmlns:p14="http://schemas.microsoft.com/office/powerpoint/2010/main" val="1658382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E4F6-B940-4951-BED2-F2530DD9B23B}" type="datetimeFigureOut">
              <a:rPr lang="en-US" smtClean="0"/>
              <a:t>9/15/2024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771044-9DD4-401C-A43F-526240B42BC7}" type="slidenum">
              <a:rPr lang="en-US" smtClean="0"/>
              <a:t>‹#›</a:t>
            </a:fld>
            <a:endParaRPr lang="en-US"/>
          </a:p>
        </p:txBody>
      </p:sp>
    </p:spTree>
    <p:extLst>
      <p:ext uri="{BB962C8B-B14F-4D97-AF65-F5344CB8AC3E}">
        <p14:creationId xmlns:p14="http://schemas.microsoft.com/office/powerpoint/2010/main" val="262948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OpenGL" TargetMode="External"/><Relationship Id="rId2" Type="http://schemas.openxmlformats.org/officeDocument/2006/relationships/hyperlink" Target="https://en.wikipedia.org/wiki/Computer_graphic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5776" y="4653136"/>
            <a:ext cx="7772400" cy="1470025"/>
          </a:xfrm>
        </p:spPr>
        <p:txBody>
          <a:bodyPr/>
          <a:lstStyle/>
          <a:p>
            <a:r>
              <a:rPr lang="en-US" b="1" dirty="0" smtClean="0">
                <a:latin typeface="Times New Roman" pitchFamily="18" charset="0"/>
                <a:cs typeface="Times New Roman" pitchFamily="18" charset="0"/>
              </a:rPr>
              <a:t>Computer Graphics </a:t>
            </a:r>
            <a:endParaRPr lang="en-US" b="1" dirty="0">
              <a:latin typeface="Times New Roman" pitchFamily="18" charset="0"/>
              <a:cs typeface="Times New Roman" pitchFamily="18" charset="0"/>
            </a:endParaRPr>
          </a:p>
        </p:txBody>
      </p:sp>
      <p:sp>
        <p:nvSpPr>
          <p:cNvPr id="3" name="Subtitle 2"/>
          <p:cNvSpPr>
            <a:spLocks noGrp="1"/>
          </p:cNvSpPr>
          <p:nvPr>
            <p:ph type="subTitle" idx="1"/>
          </p:nvPr>
        </p:nvSpPr>
        <p:spPr>
          <a:xfrm>
            <a:off x="1691680" y="5661248"/>
            <a:ext cx="6400800" cy="1752600"/>
          </a:xfrm>
        </p:spPr>
        <p:txBody>
          <a:bodyPr/>
          <a:lstStyle/>
          <a:p>
            <a:r>
              <a:rPr lang="en-US" b="1" dirty="0" smtClean="0">
                <a:latin typeface="Times New Roman" pitchFamily="18" charset="0"/>
                <a:cs typeface="Times New Roman" pitchFamily="18" charset="0"/>
              </a:rPr>
              <a:t>Lecture 1</a:t>
            </a:r>
            <a:endParaRPr lang="en-US" b="1" dirty="0">
              <a:latin typeface="Times New Roman" pitchFamily="18" charset="0"/>
              <a:cs typeface="Times New Roman" pitchFamily="18"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142" t="32692" r="6475" b="20770"/>
          <a:stretch/>
        </p:blipFill>
        <p:spPr bwMode="auto">
          <a:xfrm>
            <a:off x="251520" y="260647"/>
            <a:ext cx="7056784" cy="48105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266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GUI</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363272" cy="4525963"/>
          </a:xfrm>
        </p:spPr>
        <p:txBody>
          <a:bodyPr/>
          <a:lstStyle/>
          <a:p>
            <a:r>
              <a:rPr lang="en-US" dirty="0" smtClean="0">
                <a:latin typeface="Times New Roman" pitchFamily="18" charset="0"/>
                <a:cs typeface="Times New Roman" pitchFamily="18" charset="0"/>
              </a:rPr>
              <a:t>Menus</a:t>
            </a:r>
            <a:r>
              <a:rPr lang="en-US" dirty="0">
                <a:latin typeface="Times New Roman" pitchFamily="18" charset="0"/>
                <a:cs typeface="Times New Roman" pitchFamily="18" charset="0"/>
              </a:rPr>
              <a:t>, icons, cursors, dialog boxes, scrollbars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grids, 3d interface</a:t>
            </a: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40" t="27501" r="12972" b="44791"/>
          <a:stretch/>
        </p:blipFill>
        <p:spPr bwMode="auto">
          <a:xfrm>
            <a:off x="1619672" y="2780928"/>
            <a:ext cx="6264696" cy="318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219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Scientific Visualization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251520" y="1268760"/>
            <a:ext cx="8435280" cy="4525963"/>
          </a:xfrm>
        </p:spPr>
        <p:txBody>
          <a:bodyPr>
            <a:noAutofit/>
          </a:bodyPr>
          <a:lstStyle/>
          <a:p>
            <a:pPr algn="just"/>
            <a:r>
              <a:rPr lang="en-US" sz="2200" dirty="0" smtClean="0">
                <a:latin typeface="Times New Roman" pitchFamily="18" charset="0"/>
                <a:cs typeface="Times New Roman" pitchFamily="18" charset="0"/>
              </a:rPr>
              <a:t>Also known as </a:t>
            </a:r>
            <a:r>
              <a:rPr lang="en-US" sz="2200" dirty="0" err="1" smtClean="0">
                <a:latin typeface="Times New Roman" pitchFamily="18" charset="0"/>
                <a:cs typeface="Times New Roman" pitchFamily="18" charset="0"/>
              </a:rPr>
              <a:t>SciVis</a:t>
            </a:r>
            <a:r>
              <a:rPr lang="en-US" sz="2200" dirty="0">
                <a:latin typeface="Times New Roman" pitchFamily="18" charset="0"/>
                <a:cs typeface="Times New Roman" pitchFamily="18" charset="0"/>
              </a:rPr>
              <a:t>, is the representation of data graphically as a means of gaining understanding and insight into the </a:t>
            </a:r>
            <a:r>
              <a:rPr lang="en-US" sz="2200" dirty="0" smtClean="0">
                <a:latin typeface="Times New Roman" pitchFamily="18" charset="0"/>
                <a:cs typeface="Times New Roman" pitchFamily="18" charset="0"/>
              </a:rPr>
              <a:t>data.</a:t>
            </a:r>
          </a:p>
          <a:p>
            <a:pPr algn="just"/>
            <a:r>
              <a:rPr lang="en-US" sz="2200" dirty="0" smtClean="0">
                <a:latin typeface="Times New Roman" pitchFamily="18" charset="0"/>
                <a:cs typeface="Times New Roman" pitchFamily="18" charset="0"/>
              </a:rPr>
              <a:t>Also known as visual </a:t>
            </a:r>
            <a:r>
              <a:rPr lang="en-US" sz="2200" dirty="0">
                <a:latin typeface="Times New Roman" pitchFamily="18" charset="0"/>
                <a:cs typeface="Times New Roman" pitchFamily="18" charset="0"/>
              </a:rPr>
              <a:t>data analysis. This allows the researcher to gain insight into the system that is studied in ways previously impossible.</a:t>
            </a:r>
          </a:p>
          <a:p>
            <a:pPr algn="just"/>
            <a:r>
              <a:rPr lang="en-US" sz="2200"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What </a:t>
            </a:r>
            <a:r>
              <a:rPr lang="en-US" sz="2200" b="1" dirty="0">
                <a:latin typeface="Times New Roman" pitchFamily="18" charset="0"/>
                <a:cs typeface="Times New Roman" pitchFamily="18" charset="0"/>
              </a:rPr>
              <a:t>it is not- </a:t>
            </a:r>
            <a:r>
              <a:rPr lang="en-US" sz="2200" dirty="0">
                <a:latin typeface="Times New Roman" pitchFamily="18" charset="0"/>
                <a:cs typeface="Times New Roman" pitchFamily="18" charset="0"/>
              </a:rPr>
              <a:t>It is important to differentiate between scientific visualization and presentation graphics. </a:t>
            </a:r>
            <a:endParaRPr lang="en-US" sz="2200"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Presentation </a:t>
            </a:r>
            <a:r>
              <a:rPr lang="en-US" sz="2200" b="1" dirty="0">
                <a:latin typeface="Times New Roman" pitchFamily="18" charset="0"/>
                <a:cs typeface="Times New Roman" pitchFamily="18" charset="0"/>
              </a:rPr>
              <a:t>graphics </a:t>
            </a:r>
            <a:r>
              <a:rPr lang="en-US" sz="2200" dirty="0">
                <a:latin typeface="Times New Roman" pitchFamily="18" charset="0"/>
                <a:cs typeface="Times New Roman" pitchFamily="18" charset="0"/>
              </a:rPr>
              <a:t>is primarily concerned with the communication of information and results in ways that are easily understood. </a:t>
            </a:r>
            <a:endParaRPr lang="en-US" sz="2200" dirty="0" smtClean="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S</a:t>
            </a:r>
            <a:r>
              <a:rPr lang="en-US" sz="2200" b="1" dirty="0" smtClean="0">
                <a:latin typeface="Times New Roman" pitchFamily="18" charset="0"/>
                <a:cs typeface="Times New Roman" pitchFamily="18" charset="0"/>
              </a:rPr>
              <a:t>cientific </a:t>
            </a:r>
            <a:r>
              <a:rPr lang="en-US" sz="2200" b="1" dirty="0">
                <a:latin typeface="Times New Roman" pitchFamily="18" charset="0"/>
                <a:cs typeface="Times New Roman" pitchFamily="18" charset="0"/>
              </a:rPr>
              <a:t>visualization</a:t>
            </a:r>
            <a:r>
              <a:rPr lang="en-US" sz="2200" dirty="0">
                <a:latin typeface="Times New Roman" pitchFamily="18" charset="0"/>
                <a:cs typeface="Times New Roman" pitchFamily="18" charset="0"/>
              </a:rPr>
              <a:t>, we seek to understand the data. However, often the two methods are intertwined</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286" t="23125" r="3953" b="36041"/>
          <a:stretch/>
        </p:blipFill>
        <p:spPr bwMode="auto">
          <a:xfrm>
            <a:off x="5649379" y="4925968"/>
            <a:ext cx="3468253" cy="195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439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Autofit/>
          </a:bodyPr>
          <a:lstStyle/>
          <a:p>
            <a:pPr algn="just"/>
            <a:r>
              <a:rPr lang="en-US" sz="2200" dirty="0" smtClean="0">
                <a:solidFill>
                  <a:srgbClr val="FF0000"/>
                </a:solidFill>
                <a:latin typeface="Times New Roman" pitchFamily="18" charset="0"/>
                <a:cs typeface="Times New Roman" pitchFamily="18" charset="0"/>
              </a:rPr>
              <a:t>From a computing perspective, </a:t>
            </a:r>
            <a:r>
              <a:rPr lang="en-US" sz="2200" dirty="0" err="1" smtClean="0">
                <a:solidFill>
                  <a:srgbClr val="FF0000"/>
                </a:solidFill>
                <a:latin typeface="Times New Roman" pitchFamily="18" charset="0"/>
                <a:cs typeface="Times New Roman" pitchFamily="18" charset="0"/>
              </a:rPr>
              <a:t>SciVis</a:t>
            </a:r>
            <a:r>
              <a:rPr lang="en-US" sz="2200" dirty="0" smtClean="0">
                <a:solidFill>
                  <a:srgbClr val="FF0000"/>
                </a:solidFill>
                <a:latin typeface="Times New Roman" pitchFamily="18" charset="0"/>
                <a:cs typeface="Times New Roman" pitchFamily="18" charset="0"/>
              </a:rPr>
              <a:t> is part of a greater field called visualization. </a:t>
            </a:r>
          </a:p>
          <a:p>
            <a:pPr algn="just"/>
            <a:r>
              <a:rPr lang="en-US" sz="2200" dirty="0" smtClean="0">
                <a:solidFill>
                  <a:srgbClr val="FF0000"/>
                </a:solidFill>
                <a:latin typeface="Times New Roman" pitchFamily="18" charset="0"/>
                <a:cs typeface="Times New Roman" pitchFamily="18" charset="0"/>
              </a:rPr>
              <a:t>This involves research in computer graphics, image processing, high performance computing, and other areas. The same tools that are used for </a:t>
            </a:r>
            <a:r>
              <a:rPr lang="en-US" sz="2200" dirty="0" err="1" smtClean="0">
                <a:solidFill>
                  <a:srgbClr val="FF0000"/>
                </a:solidFill>
                <a:latin typeface="Times New Roman" pitchFamily="18" charset="0"/>
                <a:cs typeface="Times New Roman" pitchFamily="18" charset="0"/>
              </a:rPr>
              <a:t>SciVis</a:t>
            </a:r>
            <a:r>
              <a:rPr lang="en-US" sz="2200" dirty="0" smtClean="0">
                <a:solidFill>
                  <a:srgbClr val="FF0000"/>
                </a:solidFill>
                <a:latin typeface="Times New Roman" pitchFamily="18" charset="0"/>
                <a:cs typeface="Times New Roman" pitchFamily="18" charset="0"/>
              </a:rPr>
              <a:t> may be applied to animation, or multimedia presentation, for example.</a:t>
            </a:r>
          </a:p>
          <a:p>
            <a:pPr algn="just"/>
            <a:r>
              <a:rPr lang="en-US" sz="2200" dirty="0" smtClean="0">
                <a:solidFill>
                  <a:srgbClr val="FF0000"/>
                </a:solidFill>
                <a:latin typeface="Times New Roman" pitchFamily="18" charset="0"/>
                <a:cs typeface="Times New Roman" pitchFamily="18" charset="0"/>
              </a:rPr>
              <a:t> As a science, scientific visualization is the study concerned with the interactive display and analysis of data. </a:t>
            </a:r>
          </a:p>
          <a:p>
            <a:pPr algn="just"/>
            <a:r>
              <a:rPr lang="en-US" sz="2200" dirty="0" smtClean="0">
                <a:solidFill>
                  <a:srgbClr val="FF0000"/>
                </a:solidFill>
                <a:latin typeface="Times New Roman" pitchFamily="18" charset="0"/>
                <a:cs typeface="Times New Roman" pitchFamily="18" charset="0"/>
              </a:rPr>
              <a:t>Often one would like the ability to do real-time visualization of data from any source. Thus our preview is information, scientific, or engineering visualization and closely related problems such as computational steering or multivariate analysis. The approaches developed are general, and the goal is to make them applicable to datasets of any size whatever, while still retaining high interactivity. As an emerging science, its strategy is to develop fundamental ideas leading to general tools for real applications. This search is multidisciplinary in that it uses the same techniques across many areas of study</a:t>
            </a:r>
            <a:r>
              <a:rPr lang="en-US" sz="2200" dirty="0" smtClean="0">
                <a:latin typeface="Times New Roman" pitchFamily="18" charset="0"/>
                <a:cs typeface="Times New Roman" pitchFamily="18" charset="0"/>
              </a:rPr>
              <a:t>.</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822263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Entertainment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One </a:t>
            </a:r>
            <a:r>
              <a:rPr lang="en-US" sz="2400" dirty="0">
                <a:latin typeface="Times New Roman" pitchFamily="18" charset="0"/>
                <a:cs typeface="Times New Roman" pitchFamily="18" charset="0"/>
              </a:rPr>
              <a:t>of the main fields of application of computer graphics is the entertainment industry, in particular computer games and movies.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First </a:t>
            </a:r>
            <a:r>
              <a:rPr lang="en-US" sz="2400" dirty="0">
                <a:latin typeface="Times New Roman" pitchFamily="18" charset="0"/>
                <a:cs typeface="Times New Roman" pitchFamily="18" charset="0"/>
              </a:rPr>
              <a:t>film, which began to use computer graphics, was the </a:t>
            </a:r>
            <a:r>
              <a:rPr lang="en-US" sz="2400" dirty="0" smtClean="0">
                <a:latin typeface="Times New Roman" pitchFamily="18" charset="0"/>
                <a:cs typeface="Times New Roman" pitchFamily="18" charset="0"/>
              </a:rPr>
              <a:t>Throne</a:t>
            </a:r>
          </a:p>
          <a:p>
            <a:pPr algn="just"/>
            <a:r>
              <a:rPr lang="en-US" sz="2400" dirty="0" smtClean="0">
                <a:latin typeface="Times New Roman" pitchFamily="18" charset="0"/>
                <a:cs typeface="Times New Roman" pitchFamily="18" charset="0"/>
              </a:rPr>
              <a:t>First </a:t>
            </a:r>
            <a:r>
              <a:rPr lang="en-US" sz="2400" dirty="0">
                <a:latin typeface="Times New Roman" pitchFamily="18" charset="0"/>
                <a:cs typeface="Times New Roman" pitchFamily="18" charset="0"/>
              </a:rPr>
              <a:t>feature-length film created completely using computer was Toy Story.</a:t>
            </a:r>
          </a:p>
          <a:p>
            <a:pPr algn="just"/>
            <a:endParaRPr lang="en-US" sz="2400" dirty="0">
              <a:latin typeface="Times New Roman" pitchFamily="18" charset="0"/>
              <a:cs typeface="Times New Roman" pitchFamily="18" charset="0"/>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593" t="26042" r="12973" b="35416"/>
          <a:stretch/>
        </p:blipFill>
        <p:spPr bwMode="auto">
          <a:xfrm>
            <a:off x="6372200" y="4077072"/>
            <a:ext cx="2577480" cy="260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651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67544" y="188640"/>
            <a:ext cx="8229600" cy="1143000"/>
          </a:xfrm>
        </p:spPr>
        <p:txBody>
          <a:bodyPr/>
          <a:lstStyle/>
          <a:p>
            <a:r>
              <a:rPr lang="en-US" b="1" dirty="0" smtClean="0">
                <a:latin typeface="Times New Roman" pitchFamily="18" charset="0"/>
                <a:cs typeface="Times New Roman" pitchFamily="18" charset="0"/>
              </a:rPr>
              <a:t>Architectural scenes: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07504" y="1124744"/>
            <a:ext cx="8507288" cy="4525963"/>
          </a:xfrm>
        </p:spPr>
        <p:txBody>
          <a:bodyPr>
            <a:noAutofit/>
          </a:bodyPr>
          <a:lstStyle/>
          <a:p>
            <a:pPr algn="just"/>
            <a:r>
              <a:rPr lang="en-US" sz="2200" dirty="0" smtClean="0">
                <a:latin typeface="Times New Roman" pitchFamily="18" charset="0"/>
                <a:cs typeface="Times New Roman" pitchFamily="18" charset="0"/>
              </a:rPr>
              <a:t>Modern architects use 3-dimensional models for both customers and builders</a:t>
            </a:r>
          </a:p>
          <a:p>
            <a:pPr algn="just"/>
            <a:r>
              <a:rPr lang="en-US" sz="2200" dirty="0" smtClean="0">
                <a:latin typeface="Times New Roman" pitchFamily="18" charset="0"/>
                <a:cs typeface="Times New Roman" pitchFamily="18" charset="0"/>
              </a:rPr>
              <a:t>More accurate computer generated models </a:t>
            </a:r>
          </a:p>
          <a:p>
            <a:pPr algn="just"/>
            <a:r>
              <a:rPr lang="en-US" sz="2200" dirty="0" smtClean="0">
                <a:latin typeface="Times New Roman" pitchFamily="18" charset="0"/>
                <a:cs typeface="Times New Roman" pitchFamily="18" charset="0"/>
              </a:rPr>
              <a:t>Architectural animations are used in :</a:t>
            </a:r>
          </a:p>
          <a:p>
            <a:pPr lvl="1" algn="just"/>
            <a:r>
              <a:rPr lang="en-US" sz="2000" dirty="0" smtClean="0">
                <a:latin typeface="Times New Roman" pitchFamily="18" charset="0"/>
                <a:cs typeface="Times New Roman" pitchFamily="18" charset="0"/>
              </a:rPr>
              <a:t>Showing relationship of a building, environment and its surrounding buildings</a:t>
            </a:r>
          </a:p>
          <a:p>
            <a:pPr lvl="1" algn="just"/>
            <a:r>
              <a:rPr lang="en-US" sz="2000" dirty="0" smtClean="0">
                <a:latin typeface="Times New Roman" pitchFamily="18" charset="0"/>
                <a:cs typeface="Times New Roman" pitchFamily="18" charset="0"/>
              </a:rPr>
              <a:t>rendering architectural spaces without the use of paper and pencil tools </a:t>
            </a:r>
          </a:p>
          <a:p>
            <a:pPr lvl="1" algn="just"/>
            <a:r>
              <a:rPr lang="en-US" sz="2000" dirty="0" smtClean="0">
                <a:latin typeface="Times New Roman" pitchFamily="18" charset="0"/>
                <a:cs typeface="Times New Roman" pitchFamily="18" charset="0"/>
              </a:rPr>
              <a:t>creation of  interactive environments to visualize the system before it is created</a:t>
            </a:r>
          </a:p>
          <a:p>
            <a:pPr lvl="1" algn="just"/>
            <a:r>
              <a:rPr lang="en-US" sz="2000" dirty="0" smtClean="0">
                <a:latin typeface="Times New Roman" pitchFamily="18" charset="0"/>
                <a:cs typeface="Times New Roman" pitchFamily="18" charset="0"/>
              </a:rPr>
              <a:t>computer-generated images are used to "reverse engineer" historical buildings </a:t>
            </a:r>
            <a:endParaRPr lang="en-US" sz="2000" dirty="0">
              <a:latin typeface="Times New Roman" pitchFamily="18" charset="0"/>
              <a:cs typeface="Times New Roman" pitchFamily="18" charset="0"/>
            </a:endParaRPr>
          </a:p>
        </p:txBody>
      </p:sp>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053" t="27916" r="14846" b="46875"/>
          <a:stretch/>
        </p:blipFill>
        <p:spPr bwMode="auto">
          <a:xfrm>
            <a:off x="5508104" y="4801324"/>
            <a:ext cx="3240360"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123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Medicine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692696"/>
            <a:ext cx="9121459" cy="5472608"/>
          </a:xfrm>
        </p:spPr>
        <p:txBody>
          <a:bodyPr>
            <a:normAutofit/>
          </a:bodyPr>
          <a:lstStyle/>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Computer graphics is used in medical diagnosis as it provides:</a:t>
            </a:r>
          </a:p>
          <a:p>
            <a:pPr lvl="1" algn="just"/>
            <a:r>
              <a:rPr lang="en-US" sz="2200" dirty="0" smtClean="0">
                <a:latin typeface="Times New Roman" pitchFamily="18" charset="0"/>
                <a:cs typeface="Times New Roman" pitchFamily="18" charset="0"/>
              </a:rPr>
              <a:t>ability </a:t>
            </a:r>
            <a:r>
              <a:rPr lang="en-US" sz="2200" dirty="0">
                <a:latin typeface="Times New Roman" pitchFamily="18" charset="0"/>
                <a:cs typeface="Times New Roman" pitchFamily="18" charset="0"/>
              </a:rPr>
              <a:t>to visualize measure and evaluate structures in a </a:t>
            </a:r>
            <a:r>
              <a:rPr lang="en-US" sz="2200" dirty="0" smtClean="0">
                <a:latin typeface="Times New Roman" pitchFamily="18" charset="0"/>
                <a:cs typeface="Times New Roman" pitchFamily="18" charset="0"/>
              </a:rPr>
              <a:t>non-interfering </a:t>
            </a:r>
            <a:r>
              <a:rPr lang="en-US" sz="2200" dirty="0">
                <a:latin typeface="Times New Roman" pitchFamily="18" charset="0"/>
                <a:cs typeface="Times New Roman" pitchFamily="18" charset="0"/>
              </a:rPr>
              <a:t>manner</a:t>
            </a:r>
            <a:r>
              <a:rPr lang="en-US" sz="2200" dirty="0" smtClean="0">
                <a:latin typeface="Times New Roman" pitchFamily="18" charset="0"/>
                <a:cs typeface="Times New Roman" pitchFamily="18" charset="0"/>
              </a:rPr>
              <a:t>.</a:t>
            </a:r>
          </a:p>
          <a:p>
            <a:pPr lvl="1" algn="just"/>
            <a:r>
              <a:rPr lang="en-US" sz="2200" dirty="0" smtClean="0">
                <a:latin typeface="Times New Roman" pitchFamily="18" charset="0"/>
                <a:cs typeface="Times New Roman" pitchFamily="18" charset="0"/>
              </a:rPr>
              <a:t>Is used in training and provide </a:t>
            </a:r>
            <a:r>
              <a:rPr lang="en-US" sz="2200" dirty="0">
                <a:latin typeface="Times New Roman" pitchFamily="18" charset="0"/>
                <a:cs typeface="Times New Roman" pitchFamily="18" charset="0"/>
              </a:rPr>
              <a:t>new methods for learning, as professionals can test their skills in simulators and evaluate their performance in a virtual </a:t>
            </a:r>
            <a:r>
              <a:rPr lang="en-US" sz="2200" dirty="0" smtClean="0">
                <a:latin typeface="Times New Roman" pitchFamily="18" charset="0"/>
                <a:cs typeface="Times New Roman" pitchFamily="18" charset="0"/>
              </a:rPr>
              <a:t>environment </a:t>
            </a:r>
          </a:p>
          <a:p>
            <a:pPr lvl="1" algn="just"/>
            <a:r>
              <a:rPr lang="en-US" sz="2200" dirty="0" smtClean="0">
                <a:latin typeface="Times New Roman" pitchFamily="18" charset="0"/>
                <a:cs typeface="Times New Roman" pitchFamily="18" charset="0"/>
              </a:rPr>
              <a:t>More accurate and better than traditional training that involves great </a:t>
            </a:r>
            <a:r>
              <a:rPr lang="en-US" sz="2200" dirty="0">
                <a:latin typeface="Times New Roman" pitchFamily="18" charset="0"/>
                <a:cs typeface="Times New Roman" pitchFamily="18" charset="0"/>
              </a:rPr>
              <a:t>number of dissections in order to correctly learn about the human </a:t>
            </a:r>
            <a:r>
              <a:rPr lang="en-US" sz="2200" dirty="0" smtClean="0">
                <a:latin typeface="Times New Roman" pitchFamily="18" charset="0"/>
                <a:cs typeface="Times New Roman" pitchFamily="18" charset="0"/>
              </a:rPr>
              <a:t>anatomy/ structure</a:t>
            </a:r>
          </a:p>
          <a:p>
            <a:pPr lvl="1" algn="just"/>
            <a:r>
              <a:rPr lang="en-US" sz="2200" dirty="0" smtClean="0">
                <a:latin typeface="Times New Roman" pitchFamily="18" charset="0"/>
                <a:cs typeface="Times New Roman" pitchFamily="18" charset="0"/>
              </a:rPr>
              <a:t>provide </a:t>
            </a:r>
            <a:r>
              <a:rPr lang="en-US" sz="2200" dirty="0">
                <a:latin typeface="Times New Roman" pitchFamily="18" charset="0"/>
                <a:cs typeface="Times New Roman" pitchFamily="18" charset="0"/>
              </a:rPr>
              <a:t>3D models that </a:t>
            </a:r>
            <a:r>
              <a:rPr lang="en-US" sz="2200" dirty="0" smtClean="0">
                <a:latin typeface="Times New Roman" pitchFamily="18" charset="0"/>
                <a:cs typeface="Times New Roman" pitchFamily="18" charset="0"/>
              </a:rPr>
              <a:t>allows </a:t>
            </a:r>
            <a:r>
              <a:rPr lang="en-US" sz="2200" dirty="0">
                <a:latin typeface="Times New Roman" pitchFamily="18" charset="0"/>
                <a:cs typeface="Times New Roman" pitchFamily="18" charset="0"/>
              </a:rPr>
              <a:t>the professional not only to use a 3D model as a biography </a:t>
            </a:r>
            <a:r>
              <a:rPr lang="en-US" sz="2200" dirty="0" smtClean="0">
                <a:latin typeface="Times New Roman" pitchFamily="18" charset="0"/>
                <a:cs typeface="Times New Roman" pitchFamily="18" charset="0"/>
              </a:rPr>
              <a:t>plans </a:t>
            </a:r>
            <a:r>
              <a:rPr lang="en-US" sz="2200" dirty="0">
                <a:latin typeface="Times New Roman" pitchFamily="18" charset="0"/>
                <a:cs typeface="Times New Roman" pitchFamily="18" charset="0"/>
              </a:rPr>
              <a:t>but also interact with it to perform surgery rehearsals </a:t>
            </a:r>
          </a:p>
          <a:p>
            <a:pPr algn="just"/>
            <a:endParaRPr lang="en-US" sz="2200" dirty="0">
              <a:latin typeface="Times New Roman" pitchFamily="18" charset="0"/>
              <a:cs typeface="Times New Roman" pitchFamily="18" charset="0"/>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822" t="18125" r="15680" b="20624"/>
          <a:stretch/>
        </p:blipFill>
        <p:spPr bwMode="auto">
          <a:xfrm rot="16200000">
            <a:off x="6730185" y="4438072"/>
            <a:ext cx="1622689" cy="320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889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Virtual worlds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Gaming </a:t>
            </a:r>
            <a:r>
              <a:rPr lang="en-US" dirty="0">
                <a:latin typeface="Times New Roman" pitchFamily="18" charset="0"/>
                <a:cs typeface="Times New Roman" pitchFamily="18" charset="0"/>
              </a:rPr>
              <a:t>environments, ‘Prince of Persia’ had Turkey’s streets in it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980" t="25417" r="4421" b="42083"/>
          <a:stretch/>
        </p:blipFill>
        <p:spPr bwMode="auto">
          <a:xfrm>
            <a:off x="971600" y="2780928"/>
            <a:ext cx="7416824" cy="360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303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Education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200" dirty="0" smtClean="0">
                <a:latin typeface="Times New Roman" pitchFamily="18" charset="0"/>
                <a:cs typeface="Times New Roman" pitchFamily="18" charset="0"/>
              </a:rPr>
              <a:t>Computer Graphics leads to introduce new computer-based programs and applications, for teaching specific concepts included in the school curriculum. </a:t>
            </a:r>
          </a:p>
          <a:p>
            <a:pPr algn="just"/>
            <a:r>
              <a:rPr lang="en-US" sz="2200" dirty="0" smtClean="0">
                <a:latin typeface="Times New Roman" pitchFamily="18" charset="0"/>
                <a:cs typeface="Times New Roman" pitchFamily="18" charset="0"/>
              </a:rPr>
              <a:t>The application of new technologies is starting to produce good results in the education and intervention process. </a:t>
            </a:r>
          </a:p>
          <a:p>
            <a:pPr algn="just"/>
            <a:r>
              <a:rPr lang="en-US" sz="2200" dirty="0" smtClean="0">
                <a:latin typeface="Times New Roman" pitchFamily="18" charset="0"/>
                <a:cs typeface="Times New Roman" pitchFamily="18" charset="0"/>
              </a:rPr>
              <a:t>Useful applications for teaching and training specific concepts (such as academic, social or communicative skills) seems to be of interest to all associations and special schools</a:t>
            </a:r>
          </a:p>
          <a:p>
            <a:pPr algn="just"/>
            <a:r>
              <a:rPr lang="en-US" sz="2200" dirty="0" smtClean="0">
                <a:latin typeface="Times New Roman" pitchFamily="18" charset="0"/>
                <a:cs typeface="Times New Roman" pitchFamily="18" charset="0"/>
              </a:rPr>
              <a:t>Other areas where CG is being actively applied are courtrooms, Supermarkets, Apparel stores, Vehicle’s navigation etc.</a:t>
            </a:r>
          </a:p>
          <a:p>
            <a:pPr algn="just"/>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423929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Elements of pictures created in computer graphics </a:t>
            </a:r>
            <a:r>
              <a:rPr lang="en-US" dirty="0" smtClean="0"/>
              <a:t>include</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b="1" dirty="0" smtClean="0"/>
              <a:t>Pixels</a:t>
            </a:r>
            <a:r>
              <a:rPr lang="en-US" b="1" dirty="0"/>
              <a:t>:</a:t>
            </a:r>
            <a:r>
              <a:rPr lang="en-US" dirty="0"/>
              <a:t> Individual picture elements forming the image.</a:t>
            </a:r>
          </a:p>
          <a:p>
            <a:pPr algn="just"/>
            <a:r>
              <a:rPr lang="en-US" b="1" dirty="0"/>
              <a:t>Color:</a:t>
            </a:r>
            <a:r>
              <a:rPr lang="en-US" dirty="0"/>
              <a:t> Representation of hues and tones within the image.</a:t>
            </a:r>
          </a:p>
          <a:p>
            <a:pPr algn="just"/>
            <a:r>
              <a:rPr lang="en-US" b="1" dirty="0"/>
              <a:t>Shapes and Objects:</a:t>
            </a:r>
            <a:r>
              <a:rPr lang="en-US" dirty="0"/>
              <a:t> Defined geometric forms and entities.</a:t>
            </a:r>
          </a:p>
          <a:p>
            <a:pPr algn="just"/>
            <a:r>
              <a:rPr lang="en-US" b="1" dirty="0"/>
              <a:t>Textures:</a:t>
            </a:r>
            <a:r>
              <a:rPr lang="en-US" dirty="0"/>
              <a:t> Surface detail simulating real-world materials.</a:t>
            </a:r>
          </a:p>
          <a:p>
            <a:pPr algn="just"/>
            <a:r>
              <a:rPr lang="en-US" b="1" dirty="0"/>
              <a:t>Lighting:</a:t>
            </a:r>
            <a:r>
              <a:rPr lang="en-US" dirty="0"/>
              <a:t> Illumination affecting the appearance of objects.</a:t>
            </a:r>
          </a:p>
          <a:p>
            <a:pPr algn="just"/>
            <a:r>
              <a:rPr lang="en-US" b="1" dirty="0"/>
              <a:t>Rendering Techniques:</a:t>
            </a:r>
            <a:r>
              <a:rPr lang="en-US" dirty="0"/>
              <a:t> Methods for converting models into images.</a:t>
            </a:r>
          </a:p>
          <a:p>
            <a:pPr algn="just"/>
            <a:r>
              <a:rPr lang="en-US" b="1" dirty="0"/>
              <a:t>Composition:</a:t>
            </a:r>
            <a:r>
              <a:rPr lang="en-US" dirty="0"/>
              <a:t> Arrangement of elements within the image.</a:t>
            </a:r>
          </a:p>
          <a:p>
            <a:pPr algn="just"/>
            <a:r>
              <a:rPr lang="en-US" b="1" dirty="0"/>
              <a:t>Effects:</a:t>
            </a:r>
            <a:r>
              <a:rPr lang="en-US" dirty="0"/>
              <a:t> Enhancements applied for visual impact.</a:t>
            </a:r>
          </a:p>
          <a:p>
            <a:pPr algn="just"/>
            <a:r>
              <a:rPr lang="en-US" b="1" dirty="0"/>
              <a:t>Resolution:</a:t>
            </a:r>
            <a:r>
              <a:rPr lang="en-US" dirty="0"/>
              <a:t> Level of detail and clarity in the image.</a:t>
            </a:r>
          </a:p>
          <a:p>
            <a:pPr algn="just"/>
            <a:r>
              <a:rPr lang="en-US" b="1" dirty="0"/>
              <a:t>Interactivity (optional):</a:t>
            </a:r>
            <a:r>
              <a:rPr lang="en-US" dirty="0"/>
              <a:t> Ability for users to manipulate elements in real-time.</a:t>
            </a:r>
          </a:p>
          <a:p>
            <a:pPr algn="just"/>
            <a:endParaRPr lang="en-US" dirty="0"/>
          </a:p>
        </p:txBody>
      </p:sp>
    </p:spTree>
    <p:extLst>
      <p:ext uri="{BB962C8B-B14F-4D97-AF65-F5344CB8AC3E}">
        <p14:creationId xmlns:p14="http://schemas.microsoft.com/office/powerpoint/2010/main" val="28705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Elements of pictures Created in Computer Graphics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anose="02020603050405020304" pitchFamily="18" charset="0"/>
                <a:cs typeface="Times New Roman" panose="02020603050405020304" pitchFamily="18" charset="0"/>
              </a:rPr>
              <a:t>Basic objects are</a:t>
            </a:r>
          </a:p>
          <a:p>
            <a:pPr lvl="1"/>
            <a:r>
              <a:rPr lang="en-US" sz="2400" dirty="0" smtClean="0">
                <a:latin typeface="Times New Roman" panose="02020603050405020304" pitchFamily="18" charset="0"/>
                <a:cs typeface="Times New Roman" panose="02020603050405020304" pitchFamily="18" charset="0"/>
              </a:rPr>
              <a:t>Poly line</a:t>
            </a:r>
          </a:p>
          <a:p>
            <a:pPr lvl="1"/>
            <a:r>
              <a:rPr lang="en-US" sz="2400" dirty="0" smtClean="0">
                <a:latin typeface="Times New Roman" panose="02020603050405020304" pitchFamily="18" charset="0"/>
                <a:cs typeface="Times New Roman" panose="02020603050405020304" pitchFamily="18" charset="0"/>
              </a:rPr>
              <a:t>Text</a:t>
            </a:r>
          </a:p>
          <a:p>
            <a:pPr lvl="1"/>
            <a:r>
              <a:rPr lang="en-US" sz="2400" dirty="0" smtClean="0">
                <a:latin typeface="Times New Roman" panose="02020603050405020304" pitchFamily="18" charset="0"/>
                <a:cs typeface="Times New Roman" panose="02020603050405020304" pitchFamily="18" charset="0"/>
              </a:rPr>
              <a:t>Filled regions</a:t>
            </a:r>
          </a:p>
          <a:p>
            <a:pPr lvl="1"/>
            <a:r>
              <a:rPr lang="en-US" sz="2400" dirty="0" smtClean="0">
                <a:latin typeface="Times New Roman" panose="02020603050405020304" pitchFamily="18" charset="0"/>
                <a:cs typeface="Times New Roman" panose="02020603050405020304" pitchFamily="18" charset="0"/>
              </a:rPr>
              <a:t>Raster images</a:t>
            </a:r>
            <a:endParaRPr lang="en-US" sz="2400" dirty="0">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809" t="28333" r="8872" b="41667"/>
          <a:stretch/>
        </p:blipFill>
        <p:spPr bwMode="auto">
          <a:xfrm>
            <a:off x="4499992" y="4587240"/>
            <a:ext cx="4465320"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631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Introduction to CG</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b="1" dirty="0" smtClean="0">
                <a:latin typeface="Times New Roman" pitchFamily="18" charset="0"/>
                <a:cs typeface="Times New Roman" pitchFamily="18" charset="0"/>
              </a:rPr>
              <a:t>Computer </a:t>
            </a:r>
            <a:r>
              <a:rPr lang="en-US" b="1" dirty="0">
                <a:latin typeface="Times New Roman" pitchFamily="18" charset="0"/>
                <a:cs typeface="Times New Roman" pitchFamily="18" charset="0"/>
              </a:rPr>
              <a:t>graphics</a:t>
            </a:r>
            <a:r>
              <a:rPr lang="en-US" dirty="0">
                <a:latin typeface="Times New Roman" pitchFamily="18" charset="0"/>
                <a:cs typeface="Times New Roman" pitchFamily="18" charset="0"/>
              </a:rPr>
              <a:t> is the display, storage &amp; manipulation of images and data for the visual representation of a system.</a:t>
            </a:r>
          </a:p>
          <a:p>
            <a:pPr algn="just"/>
            <a:r>
              <a:rPr lang="en-US" dirty="0">
                <a:latin typeface="Times New Roman" pitchFamily="18" charset="0"/>
                <a:cs typeface="Times New Roman" pitchFamily="18" charset="0"/>
              </a:rPr>
              <a:t> A typical graphics system consists of host computer, fast processor, large memory and frame buffer along with display devices, input devices, and output devices.</a:t>
            </a:r>
          </a:p>
        </p:txBody>
      </p:sp>
    </p:spTree>
    <p:extLst>
      <p:ext uri="{BB962C8B-B14F-4D97-AF65-F5344CB8AC3E}">
        <p14:creationId xmlns:p14="http://schemas.microsoft.com/office/powerpoint/2010/main" val="93644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21004" cy="1560716"/>
          </a:xfrm>
        </p:spPr>
        <p:txBody>
          <a:bodyPr>
            <a:normAutofit/>
          </a:bodyPr>
          <a:lstStyle/>
          <a:p>
            <a:r>
              <a:rPr lang="en-US" b="1" dirty="0" smtClean="0">
                <a:latin typeface="Times New Roman" panose="02020603050405020304" pitchFamily="18" charset="0"/>
                <a:cs typeface="Times New Roman" panose="02020603050405020304" pitchFamily="18" charset="0"/>
              </a:rPr>
              <a:t>Elements of pictures Created in Computer Graphics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91000" y="1600200"/>
            <a:ext cx="4845496" cy="3733800"/>
          </a:xfrm>
        </p:spPr>
        <p:txBody>
          <a:bodyPr>
            <a:noAutofit/>
          </a:bodyPr>
          <a:lstStyle/>
          <a:p>
            <a:pPr marL="240030" lvl="1" indent="0" algn="just">
              <a:buNone/>
            </a:pPr>
            <a:r>
              <a:rPr lang="en-US" sz="2400" b="1" dirty="0" smtClean="0">
                <a:solidFill>
                  <a:schemeClr val="tx1"/>
                </a:solidFill>
                <a:latin typeface="Times New Roman" panose="02020603050405020304" pitchFamily="18" charset="0"/>
                <a:cs typeface="Times New Roman" panose="02020603050405020304" pitchFamily="18" charset="0"/>
              </a:rPr>
              <a:t>Polygon: </a:t>
            </a:r>
          </a:p>
          <a:p>
            <a:pPr marL="240030" lvl="1" indent="0" algn="just">
              <a:buNone/>
            </a:pPr>
            <a:r>
              <a:rPr lang="en-US" sz="2400" dirty="0" smtClean="0">
                <a:solidFill>
                  <a:schemeClr val="tx1"/>
                </a:solidFill>
                <a:latin typeface="Times New Roman" panose="02020603050405020304" pitchFamily="18" charset="0"/>
                <a:cs typeface="Times New Roman" panose="02020603050405020304" pitchFamily="18" charset="0"/>
              </a:rPr>
              <a:t>A polyline is closed if it ends where it starts called </a:t>
            </a:r>
            <a:r>
              <a:rPr lang="en-US" sz="2400" b="1" dirty="0" smtClean="0">
                <a:solidFill>
                  <a:schemeClr val="tx1"/>
                </a:solidFill>
                <a:latin typeface="Times New Roman" panose="02020603050405020304" pitchFamily="18" charset="0"/>
                <a:cs typeface="Times New Roman" panose="02020603050405020304" pitchFamily="18" charset="0"/>
              </a:rPr>
              <a:t>polygon</a:t>
            </a:r>
          </a:p>
          <a:p>
            <a:pPr lvl="1" algn="just"/>
            <a:r>
              <a:rPr lang="en-US" sz="2400" dirty="0" smtClean="0">
                <a:solidFill>
                  <a:schemeClr val="tx1"/>
                </a:solidFill>
                <a:latin typeface="Times New Roman" panose="02020603050405020304" pitchFamily="18" charset="0"/>
                <a:cs typeface="Times New Roman" panose="02020603050405020304" pitchFamily="18" charset="0"/>
              </a:rPr>
              <a:t>It is simple if it does not self-intersect</a:t>
            </a:r>
          </a:p>
          <a:p>
            <a:pPr lvl="1" algn="just"/>
            <a:r>
              <a:rPr lang="en-US" sz="2400" b="1" dirty="0" smtClean="0">
                <a:solidFill>
                  <a:schemeClr val="tx1"/>
                </a:solidFill>
                <a:latin typeface="Times New Roman" panose="02020603050405020304" pitchFamily="18" charset="0"/>
                <a:cs typeface="Times New Roman" panose="02020603050405020304" pitchFamily="18" charset="0"/>
              </a:rPr>
              <a:t>Simple polygon(</a:t>
            </a:r>
            <a:r>
              <a:rPr lang="en-US" sz="2000" b="1" dirty="0" smtClean="0">
                <a:solidFill>
                  <a:schemeClr val="tx1"/>
                </a:solidFill>
                <a:latin typeface="Times New Roman" panose="02020603050405020304" pitchFamily="18" charset="0"/>
                <a:cs typeface="Times New Roman" panose="02020603050405020304" pitchFamily="18" charset="0"/>
              </a:rPr>
              <a:t>Jordan polygons</a:t>
            </a:r>
            <a:r>
              <a:rPr lang="en-US" sz="2400" b="1" dirty="0" smtClean="0">
                <a:solidFill>
                  <a:schemeClr val="tx1"/>
                </a:solidFill>
                <a:latin typeface="Times New Roman" panose="02020603050405020304" pitchFamily="18" charset="0"/>
                <a:cs typeface="Times New Roman" panose="02020603050405020304" pitchFamily="18" charset="0"/>
              </a:rPr>
              <a:t>)</a:t>
            </a:r>
          </a:p>
          <a:p>
            <a:pPr lvl="2" algn="just"/>
            <a:r>
              <a:rPr lang="en-US" sz="2400" i="0" dirty="0" smtClean="0">
                <a:solidFill>
                  <a:schemeClr val="tx1"/>
                </a:solidFill>
                <a:latin typeface="Times New Roman" panose="02020603050405020304" pitchFamily="18" charset="0"/>
                <a:cs typeface="Times New Roman" panose="02020603050405020304" pitchFamily="18" charset="0"/>
              </a:rPr>
              <a:t>Well-defined two regions(inside and out side)</a:t>
            </a:r>
          </a:p>
        </p:txBody>
      </p:sp>
      <p:sp>
        <p:nvSpPr>
          <p:cNvPr id="4" name="TextBox 3"/>
          <p:cNvSpPr txBox="1"/>
          <p:nvPr/>
        </p:nvSpPr>
        <p:spPr>
          <a:xfrm>
            <a:off x="-228600" y="1604075"/>
            <a:ext cx="4252906" cy="4154984"/>
          </a:xfrm>
          <a:prstGeom prst="rect">
            <a:avLst/>
          </a:prstGeom>
          <a:noFill/>
        </p:spPr>
        <p:txBody>
          <a:bodyPr wrap="square" rtlCol="0">
            <a:spAutoFit/>
          </a:bodyPr>
          <a:lstStyle/>
          <a:p>
            <a:pPr algn="just"/>
            <a:r>
              <a:rPr lang="en-US" sz="2400" b="1" dirty="0" smtClean="0">
                <a:latin typeface="Times New Roman" panose="02020603050405020304" pitchFamily="18" charset="0"/>
                <a:cs typeface="Times New Roman" panose="02020603050405020304" pitchFamily="18" charset="0"/>
              </a:rPr>
              <a:t>        Poly </a:t>
            </a:r>
            <a:r>
              <a:rPr lang="en-US" sz="2400" b="1" dirty="0">
                <a:latin typeface="Times New Roman" panose="02020603050405020304" pitchFamily="18" charset="0"/>
                <a:cs typeface="Times New Roman" panose="02020603050405020304" pitchFamily="18" charset="0"/>
              </a:rPr>
              <a:t>Lines</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Connected sequence of straight </a:t>
            </a:r>
            <a:r>
              <a:rPr lang="en-US" sz="2400" dirty="0" smtClean="0">
                <a:latin typeface="Times New Roman" panose="02020603050405020304" pitchFamily="18" charset="0"/>
                <a:cs typeface="Times New Roman" panose="02020603050405020304" pitchFamily="18" charset="0"/>
              </a:rPr>
              <a:t>lines</a:t>
            </a:r>
          </a:p>
          <a:p>
            <a:pPr marL="800100" lvl="1" indent="-342900" algn="just">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Line Drawings </a:t>
            </a:r>
            <a:r>
              <a:rPr lang="en-US" sz="2400" dirty="0" smtClean="0">
                <a:latin typeface="Times New Roman" panose="02020603050405020304" pitchFamily="18" charset="0"/>
                <a:cs typeface="Times New Roman" panose="02020603050405020304" pitchFamily="18" charset="0"/>
              </a:rPr>
              <a:t>Pictures </a:t>
            </a:r>
            <a:r>
              <a:rPr lang="en-US" sz="2400" dirty="0">
                <a:latin typeface="Times New Roman" panose="02020603050405020304" pitchFamily="18" charset="0"/>
                <a:cs typeface="Times New Roman" panose="02020603050405020304" pitchFamily="18" charset="0"/>
              </a:rPr>
              <a:t>made up of poly </a:t>
            </a:r>
            <a:r>
              <a:rPr lang="en-US" sz="2400" dirty="0" smtClean="0">
                <a:latin typeface="Times New Roman" panose="02020603050405020304" pitchFamily="18" charset="0"/>
                <a:cs typeface="Times New Roman" panose="02020603050405020304" pitchFamily="18" charset="0"/>
              </a:rPr>
              <a:t>lines</a:t>
            </a:r>
          </a:p>
          <a:p>
            <a:pPr marL="800100" lvl="1"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several lines in </a:t>
            </a:r>
            <a:r>
              <a:rPr lang="en-US" sz="2400" dirty="0" smtClean="0">
                <a:latin typeface="Times New Roman" panose="02020603050405020304" pitchFamily="18" charset="0"/>
                <a:cs typeface="Times New Roman" panose="02020603050405020304" pitchFamily="18" charset="0"/>
              </a:rPr>
              <a:t>polyline the each </a:t>
            </a:r>
            <a:r>
              <a:rPr lang="en-US" sz="2400" dirty="0">
                <a:latin typeface="Times New Roman" panose="02020603050405020304" pitchFamily="18" charset="0"/>
                <a:cs typeface="Times New Roman" panose="02020603050405020304" pitchFamily="18" charset="0"/>
              </a:rPr>
              <a:t>line is called an </a:t>
            </a:r>
            <a:r>
              <a:rPr lang="en-US" sz="2400" dirty="0" smtClean="0">
                <a:latin typeface="Times New Roman" panose="02020603050405020304" pitchFamily="18" charset="0"/>
                <a:cs typeface="Times New Roman" panose="02020603050405020304" pitchFamily="18" charset="0"/>
              </a:rPr>
              <a:t>edge</a:t>
            </a:r>
          </a:p>
          <a:p>
            <a:pPr marL="800100" lvl="1"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Two </a:t>
            </a:r>
            <a:r>
              <a:rPr lang="en-US" sz="2400" dirty="0">
                <a:latin typeface="Times New Roman" panose="02020603050405020304" pitchFamily="18" charset="0"/>
                <a:cs typeface="Times New Roman" panose="02020603050405020304" pitchFamily="18" charset="0"/>
              </a:rPr>
              <a:t>adjacent lines meet at vertex</a:t>
            </a:r>
          </a:p>
          <a:p>
            <a:pPr algn="just"/>
            <a:endParaRPr lang="en-US" sz="2400" dirty="0"/>
          </a:p>
        </p:txBody>
      </p:sp>
    </p:spTree>
    <p:extLst>
      <p:ext uri="{BB962C8B-B14F-4D97-AF65-F5344CB8AC3E}">
        <p14:creationId xmlns:p14="http://schemas.microsoft.com/office/powerpoint/2010/main" val="3126217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half" idx="1"/>
          </p:nvPr>
        </p:nvPicPr>
        <p:blipFill>
          <a:blip r:embed="rId3"/>
          <a:stretch>
            <a:fillRect/>
          </a:stretch>
        </p:blipFill>
        <p:spPr bwMode="auto">
          <a:xfrm>
            <a:off x="323528" y="260648"/>
            <a:ext cx="5791200" cy="2550778"/>
          </a:xfrm>
          <a:prstGeom prst="rect">
            <a:avLst/>
          </a:prstGeom>
          <a:ln w="88900" cap="sq" cmpd="thickThin">
            <a:solidFill>
              <a:srgbClr val="000000"/>
            </a:solidFill>
            <a:prstDash val="solid"/>
            <a:miter lim="800000"/>
          </a:ln>
          <a:effectLst>
            <a:innerShdw blurRad="76200">
              <a:srgbClr val="000000"/>
            </a:innerShdw>
          </a:effectLst>
        </p:spPr>
      </p:pic>
      <p:pic>
        <p:nvPicPr>
          <p:cNvPr id="1027" name="Picture 3"/>
          <p:cNvPicPr>
            <a:picLocks noGrp="1" noChangeAspect="1" noChangeArrowheads="1"/>
          </p:cNvPicPr>
          <p:nvPr>
            <p:ph sz="half" idx="2"/>
          </p:nvPr>
        </p:nvPicPr>
        <p:blipFill>
          <a:blip r:embed="rId4"/>
          <a:stretch>
            <a:fillRect/>
          </a:stretch>
        </p:blipFill>
        <p:spPr bwMode="auto">
          <a:xfrm>
            <a:off x="2843808" y="3573016"/>
            <a:ext cx="5791200" cy="26040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62346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anose="02020603050405020304" pitchFamily="18" charset="0"/>
                <a:cs typeface="Times New Roman" panose="02020603050405020304" pitchFamily="18" charset="0"/>
              </a:rPr>
              <a:t>Attributes of Lines &amp; Poly Lines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568" y="1499867"/>
            <a:ext cx="6577928" cy="3960843"/>
          </a:xfrm>
        </p:spPr>
        <p:txBody>
          <a:bodyPr>
            <a:normAutofit/>
          </a:bodyPr>
          <a:lstStyle/>
          <a:p>
            <a:r>
              <a:rPr lang="en-US" sz="2800" dirty="0" smtClean="0">
                <a:latin typeface="Times New Roman" panose="02020603050405020304" pitchFamily="18" charset="0"/>
                <a:cs typeface="Times New Roman" panose="02020603050405020304" pitchFamily="18" charset="0"/>
              </a:rPr>
              <a:t>Color</a:t>
            </a:r>
          </a:p>
          <a:p>
            <a:r>
              <a:rPr lang="en-US" sz="2800" dirty="0" smtClean="0">
                <a:latin typeface="Times New Roman" panose="02020603050405020304" pitchFamily="18" charset="0"/>
                <a:cs typeface="Times New Roman" panose="02020603050405020304" pitchFamily="18" charset="0"/>
              </a:rPr>
              <a:t>Thickness</a:t>
            </a:r>
          </a:p>
          <a:p>
            <a:r>
              <a:rPr lang="en-US" sz="2800" dirty="0" smtClean="0">
                <a:latin typeface="Times New Roman" panose="02020603050405020304" pitchFamily="18" charset="0"/>
                <a:cs typeface="Times New Roman" panose="02020603050405020304" pitchFamily="18" charset="0"/>
              </a:rPr>
              <a:t>Type( dashed, solid, dotted)</a:t>
            </a:r>
          </a:p>
          <a:p>
            <a:r>
              <a:rPr lang="en-US" sz="2800" dirty="0" smtClean="0">
                <a:latin typeface="Times New Roman" panose="02020603050405020304" pitchFamily="18" charset="0"/>
                <a:cs typeface="Times New Roman" panose="02020603050405020304" pitchFamily="18" charset="0"/>
              </a:rPr>
              <a:t>Manner in which thick edges are blend</a:t>
            </a: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2"/>
          <a:srcRect/>
          <a:stretch>
            <a:fillRect/>
          </a:stretch>
        </p:blipFill>
        <p:spPr bwMode="auto">
          <a:xfrm>
            <a:off x="272379" y="4522583"/>
            <a:ext cx="4295775" cy="19431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4568154" y="4535910"/>
            <a:ext cx="4210050" cy="1657350"/>
          </a:xfrm>
          <a:prstGeom prst="rect">
            <a:avLst/>
          </a:prstGeom>
          <a:noFill/>
          <a:ln w="9525">
            <a:noFill/>
            <a:miter lim="800000"/>
            <a:headEnd/>
            <a:tailEnd/>
          </a:ln>
          <a:effectLst/>
        </p:spPr>
      </p:pic>
    </p:spTree>
    <p:extLst>
      <p:ext uri="{BB962C8B-B14F-4D97-AF65-F5344CB8AC3E}">
        <p14:creationId xmlns:p14="http://schemas.microsoft.com/office/powerpoint/2010/main" val="246007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Filled Region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US" sz="2800" dirty="0" smtClean="0">
                <a:latin typeface="Times New Roman" panose="02020603050405020304" pitchFamily="18" charset="0"/>
                <a:cs typeface="Times New Roman" panose="02020603050405020304" pitchFamily="18" charset="0"/>
              </a:rPr>
              <a:t>Shape filled with some color or pattern.</a:t>
            </a:r>
          </a:p>
          <a:p>
            <a:pPr algn="just"/>
            <a:r>
              <a:rPr lang="en-US" sz="2800" dirty="0" smtClean="0">
                <a:latin typeface="Times New Roman" panose="02020603050405020304" pitchFamily="18" charset="0"/>
                <a:cs typeface="Times New Roman" panose="02020603050405020304" pitchFamily="18" charset="0"/>
              </a:rPr>
              <a:t>Boundary of filled shape is a polygon</a:t>
            </a:r>
          </a:p>
          <a:p>
            <a:pPr algn="just"/>
            <a:r>
              <a:rPr lang="en-US" sz="2800" b="1" dirty="0" smtClean="0">
                <a:latin typeface="Times New Roman" panose="02020603050405020304" pitchFamily="18" charset="0"/>
                <a:cs typeface="Times New Roman" panose="02020603050405020304" pitchFamily="18" charset="0"/>
              </a:rPr>
              <a:t>Attributes</a:t>
            </a:r>
          </a:p>
          <a:p>
            <a:pPr lvl="1" algn="just"/>
            <a:r>
              <a:rPr lang="en-US" sz="2400" dirty="0" smtClean="0">
                <a:latin typeface="Times New Roman" panose="02020603050405020304" pitchFamily="18" charset="0"/>
                <a:cs typeface="Times New Roman" panose="02020603050405020304" pitchFamily="18" charset="0"/>
              </a:rPr>
              <a:t>Enclosing border</a:t>
            </a:r>
          </a:p>
          <a:p>
            <a:pPr lvl="1" algn="just"/>
            <a:r>
              <a:rPr lang="en-US" sz="2400" dirty="0" smtClean="0">
                <a:latin typeface="Times New Roman" panose="02020603050405020304" pitchFamily="18" charset="0"/>
                <a:cs typeface="Times New Roman" panose="02020603050405020304" pitchFamily="18" charset="0"/>
              </a:rPr>
              <a:t>Pattern</a:t>
            </a:r>
          </a:p>
          <a:p>
            <a:pPr lvl="1" algn="just"/>
            <a:r>
              <a:rPr lang="en-US" sz="2400" dirty="0" smtClean="0">
                <a:latin typeface="Times New Roman" panose="02020603050405020304" pitchFamily="18" charset="0"/>
                <a:cs typeface="Times New Roman" panose="02020603050405020304" pitchFamily="18" charset="0"/>
              </a:rPr>
              <a:t>color</a:t>
            </a:r>
          </a:p>
          <a:p>
            <a:pPr algn="just"/>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486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4" name="Rounded Rectangle 3"/>
          <p:cNvSpPr/>
          <p:nvPr/>
        </p:nvSpPr>
        <p:spPr>
          <a:xfrm>
            <a:off x="971600" y="1916832"/>
            <a:ext cx="3096344" cy="187220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p:cNvSpPr/>
          <p:nvPr/>
        </p:nvSpPr>
        <p:spPr>
          <a:xfrm>
            <a:off x="4499992" y="1940912"/>
            <a:ext cx="2520280" cy="1872208"/>
          </a:xfrm>
          <a:prstGeom prst="rect">
            <a:avLst/>
          </a:prstGeom>
          <a:blipFill>
            <a:blip r:embed="rId2"/>
            <a:tile tx="0" ty="0" sx="100000" sy="100000" flip="none" algn="tl"/>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805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3"/>
          <a:srcRect/>
          <a:stretch>
            <a:fillRect/>
          </a:stretch>
        </p:blipFill>
        <p:spPr bwMode="auto">
          <a:xfrm>
            <a:off x="323528" y="764704"/>
            <a:ext cx="5649515" cy="2133600"/>
          </a:xfrm>
          <a:prstGeom prst="rect">
            <a:avLst/>
          </a:prstGeom>
          <a:noFill/>
          <a:ln w="9525">
            <a:noFill/>
            <a:miter lim="800000"/>
            <a:headEnd/>
            <a:tailEnd/>
          </a:ln>
          <a:effectLst/>
        </p:spPr>
      </p:pic>
      <p:pic>
        <p:nvPicPr>
          <p:cNvPr id="3075" name="Picture 3"/>
          <p:cNvPicPr>
            <a:picLocks noGrp="1" noChangeAspect="1" noChangeArrowheads="1"/>
          </p:cNvPicPr>
          <p:nvPr>
            <p:ph sz="half" idx="2"/>
          </p:nvPr>
        </p:nvPicPr>
        <p:blipFill>
          <a:blip r:embed="rId4"/>
          <a:srcRect/>
          <a:stretch>
            <a:fillRect/>
          </a:stretch>
        </p:blipFill>
        <p:spPr bwMode="auto">
          <a:xfrm>
            <a:off x="3059832" y="3356992"/>
            <a:ext cx="5649515" cy="2152671"/>
          </a:xfrm>
          <a:prstGeom prst="rect">
            <a:avLst/>
          </a:prstGeom>
          <a:noFill/>
          <a:ln w="9525">
            <a:noFill/>
            <a:miter lim="800000"/>
            <a:headEnd/>
            <a:tailEnd/>
          </a:ln>
          <a:effectLst/>
        </p:spPr>
      </p:pic>
    </p:spTree>
    <p:extLst>
      <p:ext uri="{BB962C8B-B14F-4D97-AF65-F5344CB8AC3E}">
        <p14:creationId xmlns:p14="http://schemas.microsoft.com/office/powerpoint/2010/main" val="301089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6873204" cy="1560716"/>
          </a:xfrm>
        </p:spPr>
        <p:txBody>
          <a:bodyPr>
            <a:normAutofit/>
          </a:bodyPr>
          <a:lstStyle/>
          <a:p>
            <a:r>
              <a:rPr lang="en-US" sz="4000" b="1" dirty="0" smtClean="0">
                <a:latin typeface="Times New Roman" panose="02020603050405020304" pitchFamily="18" charset="0"/>
                <a:cs typeface="Times New Roman" panose="02020603050405020304" pitchFamily="18" charset="0"/>
              </a:rPr>
              <a:t>Text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268760"/>
            <a:ext cx="8568952" cy="48768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Text can be thought of as a sequence of characters in some </a:t>
            </a:r>
            <a:r>
              <a:rPr lang="en-US" sz="2800" i="1" dirty="0" smtClean="0">
                <a:latin typeface="Times New Roman" panose="02020603050405020304" pitchFamily="18" charset="0"/>
                <a:cs typeface="Times New Roman" panose="02020603050405020304" pitchFamily="18" charset="0"/>
              </a:rPr>
              <a:t>font.</a:t>
            </a:r>
          </a:p>
          <a:p>
            <a:pPr algn="just"/>
            <a:r>
              <a:rPr lang="en-US" sz="2800" dirty="0" smtClean="0">
                <a:latin typeface="Times New Roman" panose="02020603050405020304" pitchFamily="18" charset="0"/>
                <a:cs typeface="Times New Roman" panose="02020603050405020304" pitchFamily="18" charset="0"/>
              </a:rPr>
              <a:t>Some Graphic devices has two modes</a:t>
            </a:r>
          </a:p>
          <a:p>
            <a:pPr lvl="1" algn="just"/>
            <a:r>
              <a:rPr lang="en-US" sz="2400" b="1" dirty="0" smtClean="0">
                <a:latin typeface="Times New Roman" panose="02020603050405020304" pitchFamily="18" charset="0"/>
                <a:cs typeface="Times New Roman" panose="02020603050405020304" pitchFamily="18" charset="0"/>
              </a:rPr>
              <a:t>Text Mode: </a:t>
            </a:r>
          </a:p>
          <a:p>
            <a:pPr lvl="2" algn="just"/>
            <a:r>
              <a:rPr lang="en-US" sz="2000" dirty="0" smtClean="0">
                <a:latin typeface="Times New Roman" panose="02020603050405020304" pitchFamily="18" charset="0"/>
                <a:cs typeface="Times New Roman" panose="02020603050405020304" pitchFamily="18" charset="0"/>
              </a:rPr>
              <a:t>Use for simple input &amp; out put Characters to control operating system or edit code in program</a:t>
            </a:r>
          </a:p>
          <a:p>
            <a:pPr lvl="2" algn="just"/>
            <a:r>
              <a:rPr lang="en-US" sz="2000" dirty="0" smtClean="0">
                <a:latin typeface="Times New Roman" panose="02020603050405020304" pitchFamily="18" charset="0"/>
                <a:cs typeface="Times New Roman" panose="02020603050405020304" pitchFamily="18" charset="0"/>
              </a:rPr>
              <a:t>Built in character generator</a:t>
            </a:r>
          </a:p>
          <a:p>
            <a:pPr lvl="2" algn="just"/>
            <a:r>
              <a:rPr lang="en-US" sz="2000" dirty="0" smtClean="0">
                <a:latin typeface="Times New Roman" panose="02020603050405020304" pitchFamily="18" charset="0"/>
                <a:cs typeface="Times New Roman" panose="02020603050405020304" pitchFamily="18" charset="0"/>
              </a:rPr>
              <a:t>Capable of drawing Alphabets, Numeric &amp; special characters</a:t>
            </a:r>
          </a:p>
          <a:p>
            <a:pPr lvl="1" algn="just"/>
            <a:r>
              <a:rPr lang="en-US" sz="2400" b="1" dirty="0" smtClean="0">
                <a:latin typeface="Times New Roman" panose="02020603050405020304" pitchFamily="18" charset="0"/>
                <a:cs typeface="Times New Roman" panose="02020603050405020304" pitchFamily="18" charset="0"/>
              </a:rPr>
              <a:t>Graphic Mode:</a:t>
            </a:r>
          </a:p>
          <a:p>
            <a:pPr lvl="2"/>
            <a:r>
              <a:rPr lang="en-US" sz="2000" dirty="0" smtClean="0">
                <a:latin typeface="Times New Roman" panose="02020603050405020304" pitchFamily="18" charset="0"/>
                <a:cs typeface="Times New Roman" panose="02020603050405020304" pitchFamily="18" charset="0"/>
              </a:rPr>
              <a:t>Richer set of character shapes</a:t>
            </a:r>
          </a:p>
          <a:p>
            <a:pPr lvl="2"/>
            <a:r>
              <a:rPr lang="en-US" sz="2000" dirty="0" smtClean="0">
                <a:latin typeface="Times New Roman" panose="02020603050405020304" pitchFamily="18" charset="0"/>
                <a:cs typeface="Times New Roman" panose="02020603050405020304" pitchFamily="18" charset="0"/>
              </a:rPr>
              <a:t>Characters can be placed arbitrarily</a:t>
            </a:r>
          </a:p>
          <a:p>
            <a:pPr lvl="1" algn="just"/>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541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Raster Images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1412776"/>
            <a:ext cx="8454676" cy="3960843"/>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Image is made up of many cells, in different shades.</a:t>
            </a:r>
          </a:p>
          <a:p>
            <a:pPr algn="just"/>
            <a:r>
              <a:rPr lang="en-US" sz="2800" dirty="0" smtClean="0">
                <a:latin typeface="Times New Roman" panose="02020603050405020304" pitchFamily="18" charset="0"/>
                <a:cs typeface="Times New Roman" panose="02020603050405020304" pitchFamily="18" charset="0"/>
              </a:rPr>
              <a:t>Each cell is known as </a:t>
            </a:r>
            <a:r>
              <a:rPr lang="en-US" sz="2800" b="1" dirty="0" smtClean="0">
                <a:latin typeface="Times New Roman" panose="02020603050405020304" pitchFamily="18" charset="0"/>
                <a:cs typeface="Times New Roman" panose="02020603050405020304" pitchFamily="18" charset="0"/>
              </a:rPr>
              <a:t>pixel.</a:t>
            </a:r>
          </a:p>
          <a:p>
            <a:pPr algn="just"/>
            <a:r>
              <a:rPr lang="en-US" sz="2800" dirty="0" smtClean="0">
                <a:latin typeface="Times New Roman" panose="02020603050405020304" pitchFamily="18" charset="0"/>
                <a:cs typeface="Times New Roman" panose="02020603050405020304" pitchFamily="18" charset="0"/>
              </a:rPr>
              <a:t>Stored in memory as 2-dimensional array of square/ rectangle cells</a:t>
            </a:r>
          </a:p>
          <a:p>
            <a:pPr algn="just"/>
            <a:r>
              <a:rPr lang="en-US" sz="2800" dirty="0" smtClean="0">
                <a:latin typeface="Times New Roman" panose="02020603050405020304" pitchFamily="18" charset="0"/>
                <a:cs typeface="Times New Roman" panose="02020603050405020304" pitchFamily="18" charset="0"/>
              </a:rPr>
              <a:t>pixel maps/bitmap</a:t>
            </a:r>
          </a:p>
        </p:txBody>
      </p:sp>
    </p:spTree>
    <p:extLst>
      <p:ext uri="{BB962C8B-B14F-4D97-AF65-F5344CB8AC3E}">
        <p14:creationId xmlns:p14="http://schemas.microsoft.com/office/powerpoint/2010/main" val="3686384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330" t="27308" r="4962" b="44423"/>
          <a:stretch/>
        </p:blipFill>
        <p:spPr bwMode="auto">
          <a:xfrm>
            <a:off x="179512" y="260648"/>
            <a:ext cx="8640960" cy="56166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079820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466" t="24807" r="3773" b="22693"/>
          <a:stretch/>
        </p:blipFill>
        <p:spPr bwMode="auto">
          <a:xfrm>
            <a:off x="179510" y="764704"/>
            <a:ext cx="8954313"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814" t="24807" r="19480" b="22693"/>
          <a:stretch/>
        </p:blipFill>
        <p:spPr bwMode="auto">
          <a:xfrm>
            <a:off x="6038193" y="771265"/>
            <a:ext cx="3142001"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565" t="24807" r="3773" b="22693"/>
          <a:stretch/>
        </p:blipFill>
        <p:spPr bwMode="auto">
          <a:xfrm>
            <a:off x="2905184" y="764704"/>
            <a:ext cx="3133009"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862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5790" t="26346" r="3881" b="24615"/>
          <a:stretch/>
        </p:blipFill>
        <p:spPr bwMode="auto">
          <a:xfrm>
            <a:off x="-31707" y="-4769"/>
            <a:ext cx="9134258" cy="6858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1187624" y="1124744"/>
            <a:ext cx="6673174" cy="909861"/>
          </a:xfrm>
        </p:spPr>
        <p:txBody>
          <a:bodyPr/>
          <a:lstStyle/>
          <a:p>
            <a:r>
              <a:rPr lang="en-US" b="1" dirty="0" smtClean="0">
                <a:latin typeface="Times New Roman" panose="02020603050405020304" pitchFamily="18" charset="0"/>
                <a:cs typeface="Times New Roman" panose="02020603050405020304" pitchFamily="18" charset="0"/>
              </a:rPr>
              <a:t>Computer Graphics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988840"/>
            <a:ext cx="8526684" cy="3651504"/>
          </a:xfrm>
        </p:spPr>
        <p:txBody>
          <a:bodyPr>
            <a:noAutofit/>
          </a:bodyPr>
          <a:lstStyle/>
          <a:p>
            <a:pPr algn="just"/>
            <a:r>
              <a:rPr lang="en-US" sz="3200" dirty="0" smtClean="0">
                <a:latin typeface="Times New Roman" panose="02020603050405020304" pitchFamily="18" charset="0"/>
                <a:cs typeface="Times New Roman" panose="02020603050405020304" pitchFamily="18" charset="0"/>
              </a:rPr>
              <a:t>Computer graphics deals with all aspects of creating images with a computer</a:t>
            </a:r>
          </a:p>
          <a:p>
            <a:pPr lvl="1" algn="just"/>
            <a:r>
              <a:rPr lang="en-US" sz="3200" dirty="0" smtClean="0">
                <a:latin typeface="Times New Roman" panose="02020603050405020304" pitchFamily="18" charset="0"/>
                <a:cs typeface="Times New Roman" panose="02020603050405020304" pitchFamily="18" charset="0"/>
              </a:rPr>
              <a:t>Hardware</a:t>
            </a:r>
          </a:p>
          <a:p>
            <a:pPr lvl="1" algn="just"/>
            <a:r>
              <a:rPr lang="en-US" sz="3200" dirty="0" smtClean="0">
                <a:latin typeface="Times New Roman" panose="02020603050405020304" pitchFamily="18" charset="0"/>
                <a:cs typeface="Times New Roman" panose="02020603050405020304" pitchFamily="18" charset="0"/>
              </a:rPr>
              <a:t> Software</a:t>
            </a:r>
          </a:p>
          <a:p>
            <a:pPr lvl="1" algn="just"/>
            <a:r>
              <a:rPr lang="en-US" sz="3200" dirty="0" smtClean="0">
                <a:latin typeface="Times New Roman" panose="02020603050405020304" pitchFamily="18" charset="0"/>
                <a:cs typeface="Times New Roman" panose="02020603050405020304" pitchFamily="18" charset="0"/>
              </a:rPr>
              <a:t> Applications</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51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586" t="25577" r="10044" b="50000"/>
          <a:stretch/>
        </p:blipFill>
        <p:spPr bwMode="auto">
          <a:xfrm>
            <a:off x="467544" y="1268760"/>
            <a:ext cx="797827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92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276" t="27884" r="5179" b="31731"/>
          <a:stretch/>
        </p:blipFill>
        <p:spPr bwMode="auto">
          <a:xfrm>
            <a:off x="395536" y="1412776"/>
            <a:ext cx="8496944" cy="475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96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331" t="25770" r="28195" b="43653"/>
          <a:stretch/>
        </p:blipFill>
        <p:spPr bwMode="auto">
          <a:xfrm>
            <a:off x="0" y="0"/>
            <a:ext cx="40517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367" t="25770" r="8746" b="43653"/>
          <a:stretch/>
        </p:blipFill>
        <p:spPr bwMode="auto">
          <a:xfrm>
            <a:off x="9790386" y="0"/>
            <a:ext cx="389789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3587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682" t="26154" r="4530" b="39039"/>
          <a:stretch/>
        </p:blipFill>
        <p:spPr bwMode="auto">
          <a:xfrm>
            <a:off x="179512" y="116632"/>
            <a:ext cx="8964488" cy="662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524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D</a:t>
            </a:r>
            <a:r>
              <a:rPr lang="en-US" sz="2800" dirty="0" smtClean="0"/>
              <a:t>efine </a:t>
            </a:r>
            <a:r>
              <a:rPr lang="en-US" sz="2800" dirty="0"/>
              <a:t>How does the choice between raster and vector images impact printing quality?</a:t>
            </a:r>
            <a:br>
              <a:rPr lang="en-US" sz="2800" dirty="0"/>
            </a:br>
            <a:endParaRPr lang="en-US" sz="2800" dirty="0"/>
          </a:p>
        </p:txBody>
      </p:sp>
      <p:sp>
        <p:nvSpPr>
          <p:cNvPr id="3" name="Content Placeholder 2"/>
          <p:cNvSpPr>
            <a:spLocks noGrp="1"/>
          </p:cNvSpPr>
          <p:nvPr>
            <p:ph idx="1"/>
          </p:nvPr>
        </p:nvSpPr>
        <p:spPr/>
        <p:txBody>
          <a:bodyPr>
            <a:normAutofit/>
          </a:bodyPr>
          <a:lstStyle/>
          <a:p>
            <a:r>
              <a:rPr lang="en-US" sz="2400" dirty="0" smtClean="0"/>
              <a:t>Raster </a:t>
            </a:r>
            <a:r>
              <a:rPr lang="en-US" sz="2400" dirty="0"/>
              <a:t>images, made of pixels, require high resolution for sharp prints but may pixelate when enlarged. </a:t>
            </a:r>
            <a:endParaRPr lang="en-US" sz="2400" dirty="0" smtClean="0"/>
          </a:p>
          <a:p>
            <a:r>
              <a:rPr lang="en-US" sz="2400" dirty="0" smtClean="0"/>
              <a:t>Vector </a:t>
            </a:r>
            <a:r>
              <a:rPr lang="en-US" sz="2400" dirty="0"/>
              <a:t>images, defined by mathematical equations, maintain sharpness at any size, making them ideal for crisp prints</a:t>
            </a:r>
            <a:r>
              <a:rPr lang="en-US" sz="2400" dirty="0" smtClean="0"/>
              <a:t>,</a:t>
            </a:r>
          </a:p>
          <a:p>
            <a:r>
              <a:rPr lang="en-US" sz="2400" dirty="0" smtClean="0"/>
              <a:t> </a:t>
            </a:r>
            <a:r>
              <a:rPr lang="en-US" sz="2400" dirty="0"/>
              <a:t>while raster images suit detailed images like photographs but require careful resolution management.</a:t>
            </a:r>
          </a:p>
          <a:p>
            <a:endParaRPr lang="en-US" sz="2400" dirty="0"/>
          </a:p>
        </p:txBody>
      </p:sp>
    </p:spTree>
    <p:extLst>
      <p:ext uri="{BB962C8B-B14F-4D97-AF65-F5344CB8AC3E}">
        <p14:creationId xmlns:p14="http://schemas.microsoft.com/office/powerpoint/2010/main" val="1956704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Tools  for </a:t>
            </a:r>
            <a:r>
              <a:rPr lang="en-US" sz="2800" b="1" dirty="0"/>
              <a:t>creating and editing raster </a:t>
            </a:r>
            <a:r>
              <a:rPr lang="en-US" sz="2800" b="1" dirty="0" smtClean="0"/>
              <a:t>images and vector images</a:t>
            </a:r>
            <a:r>
              <a:rPr lang="en-US" sz="2800" b="1" dirty="0"/>
              <a:t/>
            </a:r>
            <a:br>
              <a:rPr lang="en-US" sz="2800" b="1" dirty="0"/>
            </a:br>
            <a:endParaRPr lang="en-US" sz="2800" b="1" dirty="0"/>
          </a:p>
        </p:txBody>
      </p:sp>
      <p:sp>
        <p:nvSpPr>
          <p:cNvPr id="3" name="Content Placeholder 2"/>
          <p:cNvSpPr>
            <a:spLocks noGrp="1"/>
          </p:cNvSpPr>
          <p:nvPr>
            <p:ph idx="1"/>
          </p:nvPr>
        </p:nvSpPr>
        <p:spPr>
          <a:xfrm>
            <a:off x="457200" y="1052736"/>
            <a:ext cx="8229600" cy="5616624"/>
          </a:xfrm>
        </p:spPr>
        <p:txBody>
          <a:bodyPr>
            <a:noAutofit/>
          </a:bodyPr>
          <a:lstStyle/>
          <a:p>
            <a:pPr marL="0" indent="0" algn="just">
              <a:buNone/>
            </a:pPr>
            <a:r>
              <a:rPr lang="en-US" sz="2000" b="1" dirty="0" smtClean="0"/>
              <a:t>Raster </a:t>
            </a:r>
            <a:r>
              <a:rPr lang="en-US" sz="2000" b="1" dirty="0"/>
              <a:t>Images:</a:t>
            </a:r>
            <a:r>
              <a:rPr lang="en-US" sz="2000" dirty="0"/>
              <a:t> </a:t>
            </a:r>
            <a:endParaRPr lang="en-US" sz="2000" dirty="0" smtClean="0"/>
          </a:p>
          <a:p>
            <a:pPr algn="just"/>
            <a:r>
              <a:rPr lang="en-US" sz="2000" dirty="0" smtClean="0"/>
              <a:t>Adobe Photoshop</a:t>
            </a:r>
          </a:p>
          <a:p>
            <a:pPr algn="just"/>
            <a:r>
              <a:rPr lang="en-US" sz="2000" dirty="0" smtClean="0"/>
              <a:t> </a:t>
            </a:r>
            <a:r>
              <a:rPr lang="en-US" sz="2000" dirty="0"/>
              <a:t>GIMP (GNU Image Manipulation </a:t>
            </a:r>
            <a:r>
              <a:rPr lang="en-US" sz="2000" dirty="0" smtClean="0"/>
              <a:t>Program)</a:t>
            </a:r>
          </a:p>
          <a:p>
            <a:pPr algn="just"/>
            <a:r>
              <a:rPr lang="en-US" sz="2000" dirty="0" smtClean="0"/>
              <a:t>Corel </a:t>
            </a:r>
            <a:r>
              <a:rPr lang="en-US" sz="2000" dirty="0" err="1"/>
              <a:t>PaintShop</a:t>
            </a:r>
            <a:r>
              <a:rPr lang="en-US" sz="2000" dirty="0"/>
              <a:t> </a:t>
            </a:r>
            <a:r>
              <a:rPr lang="en-US" sz="2000" dirty="0" smtClean="0"/>
              <a:t>Pro</a:t>
            </a:r>
          </a:p>
          <a:p>
            <a:pPr algn="just"/>
            <a:r>
              <a:rPr lang="en-US" sz="2000" dirty="0" smtClean="0"/>
              <a:t>and </a:t>
            </a:r>
            <a:r>
              <a:rPr lang="en-US" sz="2000" dirty="0"/>
              <a:t>Affinity Photo</a:t>
            </a:r>
            <a:r>
              <a:rPr lang="en-US" sz="2000" dirty="0" smtClean="0"/>
              <a:t>.</a:t>
            </a:r>
          </a:p>
          <a:p>
            <a:pPr algn="just"/>
            <a:r>
              <a:rPr lang="en-US" sz="2000" dirty="0" smtClean="0"/>
              <a:t> the tools </a:t>
            </a:r>
            <a:r>
              <a:rPr lang="en-US" sz="2000" dirty="0"/>
              <a:t>for manipulating individual pixels and creating complex digital artworks or editing photographs.</a:t>
            </a:r>
          </a:p>
          <a:p>
            <a:pPr marL="0" indent="0" algn="just">
              <a:buNone/>
            </a:pPr>
            <a:r>
              <a:rPr lang="en-US" sz="2000" b="1" dirty="0"/>
              <a:t>Vector Images:</a:t>
            </a:r>
            <a:r>
              <a:rPr lang="en-US" sz="2000" dirty="0"/>
              <a:t> </a:t>
            </a:r>
            <a:endParaRPr lang="en-US" sz="2000" dirty="0" smtClean="0"/>
          </a:p>
          <a:p>
            <a:pPr algn="just"/>
            <a:r>
              <a:rPr lang="en-US" sz="2000" dirty="0" smtClean="0"/>
              <a:t>Adobe Illustrator</a:t>
            </a:r>
          </a:p>
          <a:p>
            <a:pPr algn="just"/>
            <a:r>
              <a:rPr lang="en-US" sz="2000" dirty="0" smtClean="0"/>
              <a:t> </a:t>
            </a:r>
            <a:r>
              <a:rPr lang="en-US" sz="2000" dirty="0" err="1" smtClean="0"/>
              <a:t>CorelDRAW</a:t>
            </a:r>
            <a:endParaRPr lang="en-US" sz="2000" dirty="0" smtClean="0"/>
          </a:p>
          <a:p>
            <a:pPr algn="just"/>
            <a:r>
              <a:rPr lang="en-US" sz="2000" dirty="0" err="1" smtClean="0"/>
              <a:t>Inkscape</a:t>
            </a:r>
            <a:endParaRPr lang="en-US" sz="2000" dirty="0" smtClean="0"/>
          </a:p>
          <a:p>
            <a:pPr algn="just"/>
            <a:r>
              <a:rPr lang="en-US" sz="2000" dirty="0" smtClean="0"/>
              <a:t>Affinity </a:t>
            </a:r>
            <a:r>
              <a:rPr lang="en-US" sz="2000" dirty="0"/>
              <a:t>Designer</a:t>
            </a:r>
            <a:r>
              <a:rPr lang="en-US" sz="2000" dirty="0" smtClean="0"/>
              <a:t>.</a:t>
            </a:r>
          </a:p>
          <a:p>
            <a:pPr algn="just"/>
            <a:r>
              <a:rPr lang="en-US" sz="2000" dirty="0" smtClean="0"/>
              <a:t>This allows users </a:t>
            </a:r>
            <a:r>
              <a:rPr lang="en-US" sz="2000" dirty="0"/>
              <a:t>to create and manipulate shapes, lines, and curves using mathematical equations, providing scalability without loss of quality and enabling precise control over design elements.</a:t>
            </a:r>
          </a:p>
          <a:p>
            <a:pPr algn="just"/>
            <a:endParaRPr lang="en-US" sz="2000" dirty="0"/>
          </a:p>
        </p:txBody>
      </p:sp>
    </p:spTree>
    <p:extLst>
      <p:ext uri="{BB962C8B-B14F-4D97-AF65-F5344CB8AC3E}">
        <p14:creationId xmlns:p14="http://schemas.microsoft.com/office/powerpoint/2010/main" val="2809752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4 Major areas of Computer Graphics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Display of Information</a:t>
            </a:r>
          </a:p>
          <a:p>
            <a:r>
              <a:rPr lang="en-US" dirty="0" smtClean="0">
                <a:latin typeface="Times New Roman" pitchFamily="18" charset="0"/>
                <a:cs typeface="Times New Roman" pitchFamily="18" charset="0"/>
              </a:rPr>
              <a:t>Design and modeling (Represent Real world in a simpler more abstract form)</a:t>
            </a:r>
          </a:p>
          <a:p>
            <a:r>
              <a:rPr lang="en-US" dirty="0" smtClean="0">
                <a:latin typeface="Times New Roman" pitchFamily="18" charset="0"/>
                <a:cs typeface="Times New Roman" pitchFamily="18" charset="0"/>
              </a:rPr>
              <a:t>User Interface</a:t>
            </a:r>
          </a:p>
          <a:p>
            <a:r>
              <a:rPr lang="en-US" dirty="0" smtClean="0">
                <a:latin typeface="Times New Roman" pitchFamily="18" charset="0"/>
                <a:cs typeface="Times New Roman" pitchFamily="18" charset="0"/>
              </a:rPr>
              <a:t>Simulation.</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87373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Types of Graphics Systems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b="1" dirty="0" smtClean="0">
                <a:latin typeface="Times New Roman" pitchFamily="18" charset="0"/>
                <a:cs typeface="Times New Roman" pitchFamily="18" charset="0"/>
              </a:rPr>
              <a:t>Active</a:t>
            </a:r>
            <a:r>
              <a:rPr lang="en-US" dirty="0">
                <a:latin typeface="Times New Roman" pitchFamily="18" charset="0"/>
                <a:cs typeface="Times New Roman" pitchFamily="18" charset="0"/>
              </a:rPr>
              <a:t>: The user interacts with the system using some input device like the mouse etc. </a:t>
            </a:r>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Games, Flight Simulators etc</a:t>
            </a:r>
          </a:p>
          <a:p>
            <a:pPr algn="just"/>
            <a:r>
              <a:rPr lang="en-US" b="1" dirty="0">
                <a:latin typeface="Times New Roman" pitchFamily="18" charset="0"/>
                <a:cs typeface="Times New Roman" pitchFamily="18" charset="0"/>
              </a:rPr>
              <a:t>Passive</a:t>
            </a:r>
            <a:r>
              <a:rPr lang="en-US" dirty="0">
                <a:latin typeface="Times New Roman" pitchFamily="18" charset="0"/>
                <a:cs typeface="Times New Roman" pitchFamily="18" charset="0"/>
              </a:rPr>
              <a:t>: The user cannot interact with the system, </a:t>
            </a:r>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TV</a:t>
            </a:r>
            <a:endParaRPr lang="en-US" dirty="0">
              <a:latin typeface="Times New Roman" pitchFamily="18" charset="0"/>
              <a:cs typeface="Times New Roman" pitchFamily="18" charset="0"/>
            </a:endParaRPr>
          </a:p>
          <a:p>
            <a:pPr marL="0" indent="0" algn="just">
              <a:buNone/>
            </a:pPr>
            <a:r>
              <a:rPr lang="en-US" dirty="0">
                <a:latin typeface="Times New Roman" pitchFamily="18" charset="0"/>
                <a:cs typeface="Times New Roman" pitchFamily="18" charset="0"/>
              </a:rPr>
              <a:t> </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288041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5623" y="3284984"/>
            <a:ext cx="2904762" cy="290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358701"/>
            <a:ext cx="8424936" cy="2677656"/>
          </a:xfrm>
          <a:prstGeom prst="rect">
            <a:avLst/>
          </a:prstGeom>
        </p:spPr>
        <p:txBody>
          <a:bodyPr wrap="square">
            <a:spAutoFit/>
          </a:bodyPr>
          <a:lstStyle/>
          <a:p>
            <a:pPr algn="just"/>
            <a:r>
              <a:rPr lang="en-US" sz="2800" b="1" dirty="0" smtClean="0">
                <a:latin typeface="Times New Roman" pitchFamily="18" charset="0"/>
                <a:cs typeface="Times New Roman" pitchFamily="18" charset="0"/>
              </a:rPr>
              <a:t>Computer graphics are present in almost every field of life these days. </a:t>
            </a: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Examples: Wireframe model of a sphere using the sweep representation. </a:t>
            </a:r>
          </a:p>
          <a:p>
            <a:pPr algn="just"/>
            <a:r>
              <a:rPr lang="en-US" sz="2800" dirty="0" smtClean="0">
                <a:latin typeface="Times New Roman" pitchFamily="18" charset="0"/>
                <a:cs typeface="Times New Roman" pitchFamily="18" charset="0"/>
              </a:rPr>
              <a:t>This sphere can be rotated around its axis. </a:t>
            </a:r>
          </a:p>
          <a:p>
            <a:pPr algn="just"/>
            <a:r>
              <a:rPr lang="en-US" sz="2800" dirty="0" smtClean="0">
                <a:latin typeface="Times New Roman" pitchFamily="18" charset="0"/>
                <a:cs typeface="Times New Roman" pitchFamily="18" charset="0"/>
              </a:rPr>
              <a:t>It is stored in the form of the intersection points.</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855186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20688"/>
            <a:ext cx="3826768" cy="4525963"/>
          </a:xfrm>
        </p:spPr>
        <p:txBody>
          <a:bodyPr/>
          <a:lstStyle/>
          <a:p>
            <a:pPr algn="just"/>
            <a:r>
              <a:rPr lang="en-US" dirty="0">
                <a:latin typeface="Times New Roman" pitchFamily="18" charset="0"/>
                <a:cs typeface="Times New Roman" pitchFamily="18" charset="0"/>
              </a:rPr>
              <a:t>Simple 3d objects</a:t>
            </a:r>
            <a:r>
              <a:rPr lang="en-US" dirty="0" smtClean="0">
                <a:latin typeface="Times New Roman" pitchFamily="18" charset="0"/>
                <a:cs typeface="Times New Roman" pitchFamily="18" charset="0"/>
              </a:rPr>
              <a:t>:</a:t>
            </a:r>
          </a:p>
          <a:p>
            <a:pPr lvl="1"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 shaded </a:t>
            </a:r>
            <a:r>
              <a:rPr lang="en-US" dirty="0" smtClean="0">
                <a:latin typeface="Times New Roman" pitchFamily="18" charset="0"/>
                <a:cs typeface="Times New Roman" pitchFamily="18" charset="0"/>
              </a:rPr>
              <a:t>pyramid.</a:t>
            </a:r>
          </a:p>
          <a:p>
            <a:pPr lvl="1" algn="just"/>
            <a:r>
              <a:rPr lang="en-US" dirty="0" smtClean="0">
                <a:latin typeface="Times New Roman" pitchFamily="18" charset="0"/>
                <a:cs typeface="Times New Roman" pitchFamily="18" charset="0"/>
              </a:rPr>
              <a:t>Simple </a:t>
            </a:r>
            <a:r>
              <a:rPr lang="en-US" dirty="0">
                <a:latin typeface="Times New Roman" pitchFamily="18" charset="0"/>
                <a:cs typeface="Times New Roman" pitchFamily="18" charset="0"/>
              </a:rPr>
              <a:t>3d Shaded Objects (Sweep Representation or wireframe</a:t>
            </a:r>
            <a:r>
              <a:rPr lang="en-US" dirty="0" smtClean="0">
                <a:latin typeface="Times New Roman" pitchFamily="18" charset="0"/>
                <a:cs typeface="Times New Roman" pitchFamily="18" charset="0"/>
              </a:rPr>
              <a:t>)</a:t>
            </a:r>
          </a:p>
          <a:p>
            <a:pPr lvl="1" algn="just"/>
            <a:r>
              <a:rPr lang="en-US" dirty="0" smtClean="0">
                <a:latin typeface="Times New Roman" pitchFamily="18" charset="0"/>
                <a:cs typeface="Times New Roman" pitchFamily="18" charset="0"/>
              </a:rPr>
              <a:t>Primitive </a:t>
            </a:r>
            <a:r>
              <a:rPr lang="en-US" dirty="0">
                <a:latin typeface="Times New Roman" pitchFamily="18" charset="0"/>
                <a:cs typeface="Times New Roman" pitchFamily="18" charset="0"/>
              </a:rPr>
              <a:t>3d objects shaded with </a:t>
            </a:r>
            <a:r>
              <a:rPr lang="en-US" dirty="0" smtClean="0">
                <a:latin typeface="Times New Roman" pitchFamily="18" charset="0"/>
                <a:cs typeface="Times New Roman" pitchFamily="18" charset="0"/>
              </a:rPr>
              <a:t>textures</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042" r="3274"/>
          <a:stretch/>
        </p:blipFill>
        <p:spPr bwMode="auto">
          <a:xfrm>
            <a:off x="2987824" y="476672"/>
            <a:ext cx="675005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761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736" t="21032" r="30334" b="41878"/>
          <a:stretch/>
        </p:blipFill>
        <p:spPr bwMode="auto">
          <a:xfrm>
            <a:off x="323528" y="116632"/>
            <a:ext cx="83459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4762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CSG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95536" y="1196752"/>
            <a:ext cx="8229600" cy="4525963"/>
          </a:xfrm>
        </p:spPr>
        <p:txBody>
          <a:bodyPr>
            <a:normAutofit/>
          </a:bodyPr>
          <a:lstStyle/>
          <a:p>
            <a:pPr algn="just">
              <a:lnSpc>
                <a:spcPct val="115000"/>
              </a:lnSpc>
              <a:spcAft>
                <a:spcPts val="1000"/>
              </a:spcAft>
            </a:pPr>
            <a:r>
              <a:rPr lang="en-US" sz="2800" dirty="0">
                <a:latin typeface="Times New Roman" pitchFamily="18" charset="0"/>
                <a:ea typeface="Calibri"/>
                <a:cs typeface="Times New Roman" pitchFamily="18" charset="0"/>
              </a:rPr>
              <a:t>Create a hole with the help of CSG or </a:t>
            </a:r>
            <a:r>
              <a:rPr lang="en-US" sz="2800" b="1" dirty="0">
                <a:latin typeface="Times New Roman" pitchFamily="18" charset="0"/>
                <a:ea typeface="Calibri"/>
                <a:cs typeface="Times New Roman" pitchFamily="18" charset="0"/>
              </a:rPr>
              <a:t>constructive solid geometry: </a:t>
            </a:r>
            <a:endParaRPr lang="en-US" sz="2800" b="1" dirty="0" smtClean="0">
              <a:latin typeface="Times New Roman" pitchFamily="18" charset="0"/>
              <a:ea typeface="Calibri"/>
              <a:cs typeface="Times New Roman" pitchFamily="18" charset="0"/>
            </a:endParaRPr>
          </a:p>
          <a:p>
            <a:pPr algn="just">
              <a:lnSpc>
                <a:spcPct val="115000"/>
              </a:lnSpc>
              <a:spcAft>
                <a:spcPts val="1000"/>
              </a:spcAft>
            </a:pPr>
            <a:r>
              <a:rPr lang="en-US" sz="2800" dirty="0" smtClean="0">
                <a:latin typeface="Times New Roman" pitchFamily="18" charset="0"/>
                <a:ea typeface="Calibri"/>
                <a:cs typeface="Times New Roman" pitchFamily="18" charset="0"/>
              </a:rPr>
              <a:t>First </a:t>
            </a:r>
            <a:r>
              <a:rPr lang="en-US" sz="2800" dirty="0">
                <a:latin typeface="Times New Roman" pitchFamily="18" charset="0"/>
                <a:ea typeface="Calibri"/>
                <a:cs typeface="Times New Roman" pitchFamily="18" charset="0"/>
              </a:rPr>
              <a:t>create a cube and then pass a cylinder through it. Then you take out the cylinder i.e. we subtract the object</a:t>
            </a:r>
            <a:r>
              <a:rPr lang="en-US" sz="2800" dirty="0" smtClean="0">
                <a:latin typeface="Times New Roman" pitchFamily="18" charset="0"/>
                <a:ea typeface="Calibri"/>
                <a:cs typeface="Times New Roman" pitchFamily="18" charset="0"/>
              </a:rPr>
              <a:t>.</a:t>
            </a:r>
            <a:endParaRPr lang="en-US" sz="2000" dirty="0">
              <a:latin typeface="Times New Roman" pitchFamily="18" charset="0"/>
              <a:ea typeface="Calibri"/>
              <a:cs typeface="Times New Roman" pitchFamily="18" charset="0"/>
            </a:endParaRPr>
          </a:p>
          <a:p>
            <a:pPr algn="just"/>
            <a:endParaRPr lang="en-US" sz="2800" dirty="0">
              <a:latin typeface="Times New Roman" pitchFamily="18" charset="0"/>
              <a:cs typeface="Times New Roman" pitchFamily="18" charset="0"/>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077072"/>
            <a:ext cx="515302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4479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08720"/>
            <a:ext cx="8229600" cy="4525963"/>
          </a:xfrm>
        </p:spPr>
        <p:txBody>
          <a:bodyPr/>
          <a:lstStyle/>
          <a:p>
            <a:pPr algn="just"/>
            <a:r>
              <a:rPr lang="en-US" dirty="0">
                <a:latin typeface="Times New Roman" pitchFamily="18" charset="0"/>
                <a:cs typeface="Times New Roman" pitchFamily="18" charset="0"/>
              </a:rPr>
              <a:t>Shading effects, Texture mapping and shadows. Sometimes using a texture is better than using the normal shading.</a:t>
            </a:r>
          </a:p>
          <a:p>
            <a:pPr algn="just"/>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975" y="2636912"/>
            <a:ext cx="5760640" cy="368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3541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8732" y="2708920"/>
            <a:ext cx="5718544" cy="368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5576" y="620688"/>
            <a:ext cx="7992888" cy="1754326"/>
          </a:xfrm>
          <a:prstGeom prst="rect">
            <a:avLst/>
          </a:prstGeom>
        </p:spPr>
        <p:txBody>
          <a:bodyPr wrap="square">
            <a:spAutoFit/>
          </a:bodyPr>
          <a:lstStyle/>
          <a:p>
            <a:r>
              <a:rPr lang="en-US" sz="3600" dirty="0">
                <a:latin typeface="Times New Roman" pitchFamily="18" charset="0"/>
                <a:cs typeface="Times New Roman" pitchFamily="18" charset="0"/>
              </a:rPr>
              <a:t>Texture Image mapping, textures are used to add depth to the image so the user can perceive the depths better.</a:t>
            </a:r>
          </a:p>
        </p:txBody>
      </p:sp>
    </p:spTree>
    <p:extLst>
      <p:ext uri="{BB962C8B-B14F-4D97-AF65-F5344CB8AC3E}">
        <p14:creationId xmlns:p14="http://schemas.microsoft.com/office/powerpoint/2010/main" val="2698936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cs.auckland.ac.nz/~georgy/research/texture/thesis-html/img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298" y="3140968"/>
            <a:ext cx="5925046" cy="2736304"/>
          </a:xfrm>
          <a:prstGeom prst="rect">
            <a:avLst/>
          </a:prstGeom>
          <a:noFill/>
          <a:ln>
            <a:noFill/>
          </a:ln>
        </p:spPr>
      </p:pic>
      <p:sp>
        <p:nvSpPr>
          <p:cNvPr id="5" name="Rectangle 4"/>
          <p:cNvSpPr/>
          <p:nvPr/>
        </p:nvSpPr>
        <p:spPr>
          <a:xfrm>
            <a:off x="179512" y="766733"/>
            <a:ext cx="8712968" cy="2062103"/>
          </a:xfrm>
          <a:prstGeom prst="rect">
            <a:avLst/>
          </a:prstGeom>
        </p:spPr>
        <p:txBody>
          <a:bodyPr wrap="square">
            <a:spAutoFit/>
          </a:bodyPr>
          <a:lstStyle/>
          <a:p>
            <a:pPr algn="just"/>
            <a:r>
              <a:rPr lang="en-US" sz="3200" dirty="0">
                <a:latin typeface="Times New Roman" pitchFamily="18" charset="0"/>
                <a:cs typeface="Times New Roman" pitchFamily="18" charset="0"/>
              </a:rPr>
              <a:t>Stochastic Textures (Real world Textures), they are random so they are difficult to create using the computer. Visual Realism: Trying to create the visual effect of real world.</a:t>
            </a:r>
          </a:p>
        </p:txBody>
      </p:sp>
    </p:spTree>
    <p:extLst>
      <p:ext uri="{BB962C8B-B14F-4D97-AF65-F5344CB8AC3E}">
        <p14:creationId xmlns:p14="http://schemas.microsoft.com/office/powerpoint/2010/main" val="51277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8199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Standards graphics packages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79512" y="1600200"/>
            <a:ext cx="8507288" cy="4525963"/>
          </a:xfrm>
        </p:spPr>
        <p:txBody>
          <a:bodyPr>
            <a:normAutofit/>
          </a:bodyPr>
          <a:lstStyle/>
          <a:p>
            <a:pPr algn="just"/>
            <a:r>
              <a:rPr lang="en-US" sz="2400" b="1" dirty="0" smtClean="0">
                <a:latin typeface="Times New Roman" pitchFamily="18" charset="0"/>
                <a:cs typeface="Times New Roman" pitchFamily="18" charset="0"/>
              </a:rPr>
              <a:t>GKS</a:t>
            </a:r>
            <a:r>
              <a:rPr lang="en-US" sz="2400" dirty="0">
                <a:latin typeface="Times New Roman" pitchFamily="18" charset="0"/>
                <a:cs typeface="Times New Roman" pitchFamily="18" charset="0"/>
              </a:rPr>
              <a:t>:     Graphics Kernel System: First standard by ISO and OSI, Introduced in 1977.</a:t>
            </a:r>
          </a:p>
          <a:p>
            <a:pPr algn="just"/>
            <a:r>
              <a:rPr lang="en-US" sz="2400" b="1" dirty="0">
                <a:latin typeface="Times New Roman" pitchFamily="18" charset="0"/>
                <a:cs typeface="Times New Roman" pitchFamily="18" charset="0"/>
              </a:rPr>
              <a:t>SRGP</a:t>
            </a:r>
            <a:r>
              <a:rPr lang="en-US" sz="2400" dirty="0">
                <a:latin typeface="Times New Roman" pitchFamily="18" charset="0"/>
                <a:cs typeface="Times New Roman" pitchFamily="18" charset="0"/>
              </a:rPr>
              <a:t>:    Simple Raster graphics Package</a:t>
            </a:r>
          </a:p>
          <a:p>
            <a:pPr algn="just"/>
            <a:r>
              <a:rPr lang="en-US" sz="2400" b="1" dirty="0">
                <a:latin typeface="Times New Roman" pitchFamily="18" charset="0"/>
                <a:cs typeface="Times New Roman" pitchFamily="18" charset="0"/>
              </a:rPr>
              <a:t>PHIGS</a:t>
            </a:r>
            <a:r>
              <a:rPr lang="en-US" sz="2400" dirty="0">
                <a:latin typeface="Times New Roman" pitchFamily="18" charset="0"/>
                <a:cs typeface="Times New Roman" pitchFamily="18" charset="0"/>
              </a:rPr>
              <a:t>:   Programmer Hierarchical Interactive Graphics System (till late 90). </a:t>
            </a:r>
            <a:endParaRPr lang="en-US" sz="2400" dirty="0" smtClean="0">
              <a:latin typeface="Times New Roman" pitchFamily="18" charset="0"/>
              <a:cs typeface="Times New Roman" pitchFamily="18" charset="0"/>
            </a:endParaRPr>
          </a:p>
          <a:p>
            <a:pPr lvl="1" algn="just"/>
            <a:r>
              <a:rPr lang="en-US" sz="2000" dirty="0" smtClean="0">
                <a:latin typeface="Times New Roman" pitchFamily="18" charset="0"/>
                <a:cs typeface="Times New Roman" pitchFamily="18" charset="0"/>
              </a:rPr>
              <a:t>An</a:t>
            </a:r>
            <a:r>
              <a:rPr lang="en-US" sz="2000" dirty="0">
                <a:latin typeface="Times New Roman" pitchFamily="18" charset="0"/>
                <a:cs typeface="Times New Roman" pitchFamily="18" charset="0"/>
              </a:rPr>
              <a:t> (API) standard for rendering 3D </a:t>
            </a:r>
            <a:r>
              <a:rPr lang="en-US" sz="2000" u="sng" dirty="0">
                <a:latin typeface="Times New Roman" pitchFamily="18" charset="0"/>
                <a:cs typeface="Times New Roman" pitchFamily="18" charset="0"/>
                <a:hlinkClick r:id="rId2" tooltip="Computer graphics"/>
              </a:rPr>
              <a:t>computer graphics</a:t>
            </a:r>
            <a:r>
              <a:rPr lang="en-US" sz="2000" dirty="0">
                <a:latin typeface="Times New Roman" pitchFamily="18" charset="0"/>
                <a:cs typeface="Times New Roman" pitchFamily="18" charset="0"/>
              </a:rPr>
              <a:t>, considered to be the 3D graphics standard for the 1980s through the early </a:t>
            </a:r>
            <a:r>
              <a:rPr lang="en-US" sz="2000" dirty="0" smtClean="0">
                <a:latin typeface="Times New Roman" pitchFamily="18" charset="0"/>
                <a:cs typeface="Times New Roman" pitchFamily="18" charset="0"/>
              </a:rPr>
              <a:t>1990s.</a:t>
            </a:r>
          </a:p>
          <a:p>
            <a:pPr lvl="1" algn="just"/>
            <a:r>
              <a:rPr lang="en-US" sz="2000" dirty="0" smtClean="0">
                <a:latin typeface="Times New Roman" pitchFamily="18" charset="0"/>
                <a:cs typeface="Times New Roman" pitchFamily="18" charset="0"/>
              </a:rPr>
              <a:t>Subsequently</a:t>
            </a:r>
            <a:r>
              <a:rPr lang="en-US" sz="2000" dirty="0">
                <a:latin typeface="Times New Roman" pitchFamily="18" charset="0"/>
                <a:cs typeface="Times New Roman" pitchFamily="18" charset="0"/>
              </a:rPr>
              <a:t>, a combination of features and power led to the rise of </a:t>
            </a:r>
            <a:r>
              <a:rPr lang="en-US" sz="2000" u="sng" dirty="0">
                <a:latin typeface="Times New Roman" pitchFamily="18" charset="0"/>
                <a:cs typeface="Times New Roman" pitchFamily="18" charset="0"/>
                <a:hlinkClick r:id="rId3" tooltip="OpenGL"/>
              </a:rPr>
              <a:t>OpenGL</a:t>
            </a:r>
            <a:r>
              <a:rPr lang="en-US" sz="2000" dirty="0">
                <a:latin typeface="Times New Roman" pitchFamily="18" charset="0"/>
                <a:cs typeface="Times New Roman" pitchFamily="18" charset="0"/>
              </a:rPr>
              <a:t>, which became the most popular professional 3D API of the mid to late 1990s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190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Open GL</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lgn="just"/>
            <a:r>
              <a:rPr lang="en-US" sz="2200" dirty="0" smtClean="0">
                <a:latin typeface="Times New Roman" pitchFamily="18" charset="0"/>
                <a:cs typeface="Times New Roman" pitchFamily="18" charset="0"/>
              </a:rPr>
              <a:t>Current standard, quiet Popular, available on Windows and LINUX, device independent</a:t>
            </a:r>
          </a:p>
          <a:p>
            <a:pPr algn="just"/>
            <a:r>
              <a:rPr lang="en-US" sz="2200" dirty="0" smtClean="0">
                <a:latin typeface="Times New Roman" pitchFamily="18" charset="0"/>
                <a:cs typeface="Times New Roman" pitchFamily="18" charset="0"/>
              </a:rPr>
              <a:t>Most languages or compilers have their own built in graphics libraries and APIs or support for 2d and 3d Graphics.</a:t>
            </a:r>
          </a:p>
          <a:p>
            <a:pPr algn="just"/>
            <a:r>
              <a:rPr lang="en-US" sz="2200" b="1" dirty="0" smtClean="0">
                <a:latin typeface="Times New Roman" pitchFamily="18" charset="0"/>
                <a:cs typeface="Times New Roman" pitchFamily="18" charset="0"/>
              </a:rPr>
              <a:t>Open Graphics Library (OpenGL) </a:t>
            </a:r>
            <a:r>
              <a:rPr lang="en-US" sz="2200" dirty="0" smtClean="0">
                <a:latin typeface="Times New Roman" pitchFamily="18" charset="0"/>
                <a:cs typeface="Times New Roman" pitchFamily="18" charset="0"/>
              </a:rPr>
              <a:t>is:</a:t>
            </a:r>
          </a:p>
          <a:p>
            <a:pPr lvl="1" algn="just"/>
            <a:r>
              <a:rPr lang="en-US" sz="1800" dirty="0" smtClean="0">
                <a:latin typeface="Times New Roman" pitchFamily="18" charset="0"/>
                <a:cs typeface="Times New Roman" pitchFamily="18" charset="0"/>
              </a:rPr>
              <a:t> a cross-language, cross-platform application programming interface (API) for rendering 2D and 3D vector graphics.</a:t>
            </a:r>
          </a:p>
          <a:p>
            <a:pPr lvl="1" algn="just"/>
            <a:r>
              <a:rPr lang="en-US" sz="1800" dirty="0" smtClean="0">
                <a:latin typeface="Times New Roman" pitchFamily="18" charset="0"/>
                <a:cs typeface="Times New Roman" pitchFamily="18" charset="0"/>
              </a:rPr>
              <a:t>The API is typically used to interact with a graphics processing unit (GPU), to achieve hardware-accelerated rendering.</a:t>
            </a:r>
          </a:p>
          <a:p>
            <a:pPr algn="just"/>
            <a:r>
              <a:rPr lang="en-US" sz="2200" b="1" dirty="0" smtClean="0">
                <a:latin typeface="Times New Roman" pitchFamily="18" charset="0"/>
                <a:cs typeface="Times New Roman" pitchFamily="18" charset="0"/>
              </a:rPr>
              <a:t>Device independent:  </a:t>
            </a:r>
            <a:r>
              <a:rPr lang="en-US" sz="2200" dirty="0" smtClean="0">
                <a:latin typeface="Times New Roman" pitchFamily="18" charset="0"/>
                <a:cs typeface="Times New Roman" pitchFamily="18" charset="0"/>
              </a:rPr>
              <a:t>OpenGL, X11</a:t>
            </a:r>
          </a:p>
          <a:p>
            <a:pPr algn="just"/>
            <a:r>
              <a:rPr lang="en-US" sz="2200" b="1" dirty="0" smtClean="0">
                <a:latin typeface="Times New Roman" pitchFamily="18" charset="0"/>
                <a:cs typeface="Times New Roman" pitchFamily="18" charset="0"/>
              </a:rPr>
              <a:t>Device Dependent:    </a:t>
            </a:r>
            <a:r>
              <a:rPr lang="en-US" sz="2200" dirty="0" smtClean="0">
                <a:latin typeface="Times New Roman" pitchFamily="18" charset="0"/>
                <a:cs typeface="Times New Roman" pitchFamily="18" charset="0"/>
              </a:rPr>
              <a:t>SOLARIS, HP-AGP Applications built using these systems could not run on any other device but the one they supported (hardware device). </a:t>
            </a:r>
          </a:p>
          <a:p>
            <a:pPr algn="just"/>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80743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Computer Graphics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a:latin typeface="Times New Roman" pitchFamily="18" charset="0"/>
                <a:cs typeface="Times New Roman" pitchFamily="18" charset="0"/>
              </a:rPr>
              <a:t>Computer graphics refers to the field of visual computing that involves creating, manipulating, and displaying images and animations using computers. It encompasses a wide range of techniques and technologies for generating and processing visual content, including:</a:t>
            </a: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2D Graphics: </a:t>
            </a:r>
            <a:r>
              <a:rPr lang="en-US" dirty="0">
                <a:latin typeface="Times New Roman" pitchFamily="18" charset="0"/>
                <a:cs typeface="Times New Roman" pitchFamily="18" charset="0"/>
              </a:rPr>
              <a:t>This involves creating and manipulating images in two-dimensional space. Techniques include drawing shapes, text, and images, as well as applying various transformations such as scaling, rotation, and translation.</a:t>
            </a: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3D Graphics: </a:t>
            </a:r>
            <a:r>
              <a:rPr lang="en-US" dirty="0">
                <a:latin typeface="Times New Roman" pitchFamily="18" charset="0"/>
                <a:cs typeface="Times New Roman" pitchFamily="18" charset="0"/>
              </a:rPr>
              <a:t>This involves creating and manipulating images in three-dimensional space. It includes techniques for creating and rendering three-dimensional objects, applying textures, lighting effects, and simulating realistic materials and environments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4413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67544" y="404664"/>
            <a:ext cx="8229600" cy="4525963"/>
          </a:xfrm>
        </p:spPr>
        <p:txBody>
          <a:bodyPr>
            <a:noAutofit/>
          </a:bodyPr>
          <a:lstStyle/>
          <a:p>
            <a:pPr algn="just"/>
            <a:r>
              <a:rPr lang="en-US" sz="1800" b="1" dirty="0">
                <a:latin typeface="Times New Roman" pitchFamily="18" charset="0"/>
                <a:cs typeface="Times New Roman" pitchFamily="18" charset="0"/>
              </a:rPr>
              <a:t>Rendering: </a:t>
            </a:r>
            <a:r>
              <a:rPr lang="en-US" sz="1800" dirty="0">
                <a:latin typeface="Times New Roman" pitchFamily="18" charset="0"/>
                <a:cs typeface="Times New Roman" pitchFamily="18" charset="0"/>
              </a:rPr>
              <a:t>Rendering refers to the process of generating images from 3D models or scenes. It involves techniques such as </a:t>
            </a:r>
            <a:r>
              <a:rPr lang="en-US" sz="1800" dirty="0" err="1">
                <a:latin typeface="Times New Roman" pitchFamily="18" charset="0"/>
                <a:cs typeface="Times New Roman" pitchFamily="18" charset="0"/>
              </a:rPr>
              <a:t>rasterization</a:t>
            </a:r>
            <a:r>
              <a:rPr lang="en-US" sz="1800" dirty="0">
                <a:latin typeface="Times New Roman" pitchFamily="18" charset="0"/>
                <a:cs typeface="Times New Roman" pitchFamily="18" charset="0"/>
              </a:rPr>
              <a:t>, ray tracing, and </a:t>
            </a:r>
            <a:r>
              <a:rPr lang="en-US" sz="1800" dirty="0" err="1">
                <a:latin typeface="Times New Roman" pitchFamily="18" charset="0"/>
                <a:cs typeface="Times New Roman" pitchFamily="18" charset="0"/>
              </a:rPr>
              <a:t>radiosity</a:t>
            </a:r>
            <a:r>
              <a:rPr lang="en-US" sz="1800" dirty="0">
                <a:latin typeface="Times New Roman" pitchFamily="18" charset="0"/>
                <a:cs typeface="Times New Roman" pitchFamily="18" charset="0"/>
              </a:rPr>
              <a:t> to calculate the colors and intensities of pixels in the final image.</a:t>
            </a:r>
          </a:p>
          <a:p>
            <a:pPr algn="just"/>
            <a:endParaRPr lang="en-US" sz="1800" dirty="0">
              <a:latin typeface="Times New Roman" pitchFamily="18" charset="0"/>
              <a:cs typeface="Times New Roman" pitchFamily="18" charset="0"/>
            </a:endParaRPr>
          </a:p>
          <a:p>
            <a:pPr algn="just"/>
            <a:r>
              <a:rPr lang="en-US" sz="1800" b="1" dirty="0">
                <a:latin typeface="Times New Roman" pitchFamily="18" charset="0"/>
                <a:cs typeface="Times New Roman" pitchFamily="18" charset="0"/>
              </a:rPr>
              <a:t>Animation: </a:t>
            </a:r>
            <a:r>
              <a:rPr lang="en-US" sz="1800" dirty="0">
                <a:latin typeface="Times New Roman" pitchFamily="18" charset="0"/>
                <a:cs typeface="Times New Roman" pitchFamily="18" charset="0"/>
              </a:rPr>
              <a:t>Animation involves creating the illusion of motion by displaying a sequence of images or frames in rapid succession. Techniques include </a:t>
            </a:r>
            <a:r>
              <a:rPr lang="en-US" sz="1800" dirty="0" err="1">
                <a:latin typeface="Times New Roman" pitchFamily="18" charset="0"/>
                <a:cs typeface="Times New Roman" pitchFamily="18" charset="0"/>
              </a:rPr>
              <a:t>keyframing</a:t>
            </a:r>
            <a:r>
              <a:rPr lang="en-US" sz="1800" dirty="0">
                <a:latin typeface="Times New Roman" pitchFamily="18" charset="0"/>
                <a:cs typeface="Times New Roman" pitchFamily="18" charset="0"/>
              </a:rPr>
              <a:t>, interpolation, and skeletal animation.</a:t>
            </a:r>
          </a:p>
          <a:p>
            <a:pPr algn="just"/>
            <a:endParaRPr lang="en-US" sz="1800" dirty="0">
              <a:latin typeface="Times New Roman" pitchFamily="18" charset="0"/>
              <a:cs typeface="Times New Roman" pitchFamily="18" charset="0"/>
            </a:endParaRPr>
          </a:p>
          <a:p>
            <a:pPr algn="just"/>
            <a:r>
              <a:rPr lang="en-US" sz="1800" b="1" dirty="0">
                <a:latin typeface="Times New Roman" pitchFamily="18" charset="0"/>
                <a:cs typeface="Times New Roman" pitchFamily="18" charset="0"/>
              </a:rPr>
              <a:t>Visualization: </a:t>
            </a:r>
            <a:r>
              <a:rPr lang="en-US" sz="1800" dirty="0">
                <a:latin typeface="Times New Roman" pitchFamily="18" charset="0"/>
                <a:cs typeface="Times New Roman" pitchFamily="18" charset="0"/>
              </a:rPr>
              <a:t>This involves representing complex data in visual form to aid understanding and analysis. Techniques include scientific visualization, information visualization, and virtual reality.</a:t>
            </a:r>
          </a:p>
          <a:p>
            <a:pPr algn="just"/>
            <a:endParaRPr lang="en-US" sz="1800" b="1" dirty="0">
              <a:latin typeface="Times New Roman" pitchFamily="18" charset="0"/>
              <a:cs typeface="Times New Roman" pitchFamily="18" charset="0"/>
            </a:endParaRPr>
          </a:p>
          <a:p>
            <a:pPr algn="just"/>
            <a:r>
              <a:rPr lang="en-US" sz="1800" b="1" dirty="0">
                <a:latin typeface="Times New Roman" pitchFamily="18" charset="0"/>
                <a:cs typeface="Times New Roman" pitchFamily="18" charset="0"/>
              </a:rPr>
              <a:t>Computer-Aided Design (CAD): </a:t>
            </a:r>
            <a:r>
              <a:rPr lang="en-US" sz="1800" dirty="0">
                <a:latin typeface="Times New Roman" pitchFamily="18" charset="0"/>
                <a:cs typeface="Times New Roman" pitchFamily="18" charset="0"/>
              </a:rPr>
              <a:t>CAD involves using computer graphics techniques to assist in the creation, modification, analysis, and optimization of designs for engineering, architecture, and other fields.</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Computer graphics finds applications in various industries such as entertainment (movies, video games), design (architecture, product design), education (simulation, virtual laboratories), science (visualization of scientific data), and many others. It plays a crucial role in modern digital media and has significantly influenced the way we interact with computers and digital devices</a:t>
            </a:r>
          </a:p>
        </p:txBody>
      </p:sp>
    </p:spTree>
    <p:extLst>
      <p:ext uri="{BB962C8B-B14F-4D97-AF65-F5344CB8AC3E}">
        <p14:creationId xmlns:p14="http://schemas.microsoft.com/office/powerpoint/2010/main" val="16993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Use of Computer Designed Pictures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anose="02020603050405020304" pitchFamily="18" charset="0"/>
                <a:cs typeface="Times New Roman" panose="02020603050405020304" pitchFamily="18" charset="0"/>
              </a:rPr>
              <a:t>Art, Entertainment and publishing</a:t>
            </a:r>
          </a:p>
          <a:p>
            <a:r>
              <a:rPr lang="en-US" sz="2800" dirty="0" smtClean="0">
                <a:latin typeface="Times New Roman" panose="02020603050405020304" pitchFamily="18" charset="0"/>
                <a:cs typeface="Times New Roman" panose="02020603050405020304" pitchFamily="18" charset="0"/>
              </a:rPr>
              <a:t>Movie production, Animation and special effects</a:t>
            </a:r>
          </a:p>
          <a:p>
            <a:r>
              <a:rPr lang="en-US" sz="2800" dirty="0" smtClean="0">
                <a:latin typeface="Times New Roman" panose="02020603050405020304" pitchFamily="18" charset="0"/>
                <a:cs typeface="Times New Roman" panose="02020603050405020304" pitchFamily="18" charset="0"/>
              </a:rPr>
              <a:t>Computer Games</a:t>
            </a:r>
          </a:p>
          <a:p>
            <a:r>
              <a:rPr lang="en-US" sz="2800" dirty="0" smtClean="0">
                <a:latin typeface="Times New Roman" panose="02020603050405020304" pitchFamily="18" charset="0"/>
                <a:cs typeface="Times New Roman" panose="02020603050405020304" pitchFamily="18" charset="0"/>
              </a:rPr>
              <a:t>Browsing on world wide web</a:t>
            </a:r>
          </a:p>
          <a:p>
            <a:r>
              <a:rPr lang="en-US" sz="2800" dirty="0" smtClean="0">
                <a:latin typeface="Times New Roman" panose="02020603050405020304" pitchFamily="18" charset="0"/>
                <a:cs typeface="Times New Roman" panose="02020603050405020304" pitchFamily="18" charset="0"/>
              </a:rPr>
              <a:t>Paint System</a:t>
            </a:r>
          </a:p>
          <a:p>
            <a:r>
              <a:rPr lang="en-US" sz="2800" dirty="0" smtClean="0">
                <a:latin typeface="Times New Roman" panose="02020603050405020304" pitchFamily="18" charset="0"/>
                <a:cs typeface="Times New Roman" panose="02020603050405020304" pitchFamily="18" charset="0"/>
              </a:rPr>
              <a:t>Monitoring a process</a:t>
            </a:r>
          </a:p>
          <a:p>
            <a:r>
              <a:rPr lang="en-US" sz="2800" dirty="0" smtClean="0">
                <a:latin typeface="Times New Roman" panose="02020603050405020304" pitchFamily="18" charset="0"/>
                <a:cs typeface="Times New Roman" panose="02020603050405020304" pitchFamily="18" charset="0"/>
              </a:rPr>
              <a:t>Displaying simulations</a:t>
            </a:r>
          </a:p>
          <a:p>
            <a:r>
              <a:rPr lang="en-US" sz="2800" dirty="0" smtClean="0">
                <a:latin typeface="Times New Roman" panose="02020603050405020304" pitchFamily="18" charset="0"/>
                <a:cs typeface="Times New Roman" panose="02020603050405020304" pitchFamily="18" charset="0"/>
              </a:rPr>
              <a:t>Computer aided designs</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925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Computer Graphics &amp; Image Processing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2129061"/>
            <a:ext cx="8820471" cy="3909529"/>
          </a:xfrm>
        </p:spPr>
        <p:txBody>
          <a:bodyPr>
            <a:noAutofit/>
          </a:bodyPr>
          <a:lstStyle/>
          <a:p>
            <a:pPr indent="0">
              <a:lnSpc>
                <a:spcPct val="100000"/>
              </a:lnSpc>
            </a:pPr>
            <a:r>
              <a:rPr lang="en-US" sz="2800" b="1" dirty="0" smtClean="0">
                <a:solidFill>
                  <a:schemeClr val="tx1"/>
                </a:solidFill>
                <a:latin typeface="Times New Roman" panose="02020603050405020304" pitchFamily="18" charset="0"/>
                <a:cs typeface="Times New Roman" panose="02020603050405020304" pitchFamily="18" charset="0"/>
              </a:rPr>
              <a:t>Computer Graphics-&gt;</a:t>
            </a:r>
          </a:p>
          <a:p>
            <a:pPr lvl="1" indent="0">
              <a:lnSpc>
                <a:spcPct val="100000"/>
              </a:lnSpc>
            </a:pPr>
            <a:r>
              <a:rPr lang="en-US" sz="2400" dirty="0" smtClean="0">
                <a:latin typeface="Times New Roman" panose="02020603050405020304" pitchFamily="18" charset="0"/>
                <a:cs typeface="Times New Roman" panose="02020603050405020304" pitchFamily="18" charset="0"/>
              </a:rPr>
              <a:t>create pictures and images</a:t>
            </a:r>
          </a:p>
          <a:p>
            <a:pPr lvl="1" indent="0">
              <a:lnSpc>
                <a:spcPct val="100000"/>
              </a:lnSpc>
            </a:pPr>
            <a:r>
              <a:rPr lang="en-US" sz="2400" dirty="0" smtClean="0">
                <a:latin typeface="Times New Roman" panose="02020603050405020304" pitchFamily="18" charset="0"/>
                <a:cs typeface="Times New Roman" panose="02020603050405020304" pitchFamily="18" charset="0"/>
              </a:rPr>
              <a:t>Synthesize(create)  them on basis of some description(Model )</a:t>
            </a:r>
          </a:p>
          <a:p>
            <a:pPr indent="0">
              <a:lnSpc>
                <a:spcPct val="100000"/>
              </a:lnSpc>
            </a:pPr>
            <a:r>
              <a:rPr lang="en-US" sz="2800" b="1" dirty="0" smtClean="0">
                <a:solidFill>
                  <a:schemeClr val="tx1"/>
                </a:solidFill>
                <a:latin typeface="Times New Roman" panose="02020603050405020304" pitchFamily="18" charset="0"/>
                <a:cs typeface="Times New Roman" panose="02020603050405020304" pitchFamily="18" charset="0"/>
              </a:rPr>
              <a:t>Image Processing-&gt;</a:t>
            </a:r>
          </a:p>
          <a:p>
            <a:pPr lvl="1" indent="0">
              <a:lnSpc>
                <a:spcPct val="100000"/>
              </a:lnSpc>
            </a:pPr>
            <a:r>
              <a:rPr lang="en-US" sz="2400" dirty="0" smtClean="0">
                <a:latin typeface="Times New Roman" panose="02020603050405020304" pitchFamily="18" charset="0"/>
                <a:cs typeface="Times New Roman" panose="02020603050405020304" pitchFamily="18" charset="0"/>
              </a:rPr>
              <a:t>Improve or alter the images </a:t>
            </a:r>
          </a:p>
          <a:p>
            <a:pPr lvl="1" indent="0">
              <a:lnSpc>
                <a:spcPct val="100000"/>
              </a:lnSpc>
            </a:pPr>
            <a:r>
              <a:rPr lang="en-US" sz="2400" dirty="0" smtClean="0">
                <a:latin typeface="Times New Roman" panose="02020603050405020304" pitchFamily="18" charset="0"/>
                <a:cs typeface="Times New Roman" panose="02020603050405020304" pitchFamily="18" charset="0"/>
              </a:rPr>
              <a:t>Processing can remove noise or enhance contrast</a:t>
            </a:r>
          </a:p>
          <a:p>
            <a:pPr lvl="1" indent="0">
              <a:lnSpc>
                <a:spcPct val="100000"/>
              </a:lnSpc>
            </a:pPr>
            <a:r>
              <a:rPr lang="en-US" sz="2400" dirty="0" smtClean="0">
                <a:latin typeface="Times New Roman" panose="02020603050405020304" pitchFamily="18" charset="0"/>
                <a:cs typeface="Times New Roman" panose="02020603050405020304" pitchFamily="18" charset="0"/>
              </a:rPr>
              <a:t>Enhance certain features.</a:t>
            </a:r>
          </a:p>
        </p:txBody>
      </p:sp>
    </p:spTree>
    <p:extLst>
      <p:ext uri="{BB962C8B-B14F-4D97-AF65-F5344CB8AC3E}">
        <p14:creationId xmlns:p14="http://schemas.microsoft.com/office/powerpoint/2010/main" val="3803165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97" t="51347" r="22802" b="30384"/>
          <a:stretch/>
        </p:blipFill>
        <p:spPr bwMode="auto">
          <a:xfrm>
            <a:off x="0" y="21101"/>
            <a:ext cx="9144000" cy="68368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Applications of Computer Graphics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3600" b="1" dirty="0" smtClean="0">
                <a:latin typeface="Times New Roman" pitchFamily="18" charset="0"/>
                <a:cs typeface="Times New Roman" pitchFamily="18" charset="0"/>
              </a:rPr>
              <a:t>GUI</a:t>
            </a:r>
          </a:p>
          <a:p>
            <a:r>
              <a:rPr lang="en-US" sz="3600" b="1" dirty="0" smtClean="0">
                <a:latin typeface="Times New Roman" pitchFamily="18" charset="0"/>
                <a:cs typeface="Times New Roman" pitchFamily="18" charset="0"/>
              </a:rPr>
              <a:t>Scientific Visualization</a:t>
            </a:r>
          </a:p>
          <a:p>
            <a:r>
              <a:rPr lang="en-US" sz="3600" b="1" dirty="0" smtClean="0">
                <a:latin typeface="Times New Roman" pitchFamily="18" charset="0"/>
                <a:cs typeface="Times New Roman" pitchFamily="18" charset="0"/>
              </a:rPr>
              <a:t>Entertainment</a:t>
            </a:r>
          </a:p>
          <a:p>
            <a:r>
              <a:rPr lang="en-US" sz="3600" b="1" dirty="0" smtClean="0">
                <a:latin typeface="Times New Roman" pitchFamily="18" charset="0"/>
                <a:cs typeface="Times New Roman" pitchFamily="18" charset="0"/>
              </a:rPr>
              <a:t>Architectural scenes</a:t>
            </a:r>
          </a:p>
          <a:p>
            <a:r>
              <a:rPr lang="en-US" sz="3600" b="1" dirty="0" smtClean="0">
                <a:latin typeface="Times New Roman" pitchFamily="18" charset="0"/>
                <a:cs typeface="Times New Roman" pitchFamily="18" charset="0"/>
              </a:rPr>
              <a:t>Medicine</a:t>
            </a:r>
          </a:p>
          <a:p>
            <a:r>
              <a:rPr lang="en-US" sz="3600" b="1" dirty="0" smtClean="0">
                <a:latin typeface="Times New Roman" pitchFamily="18" charset="0"/>
                <a:cs typeface="Times New Roman" pitchFamily="18" charset="0"/>
              </a:rPr>
              <a:t>Virtual world</a:t>
            </a:r>
          </a:p>
          <a:p>
            <a:r>
              <a:rPr lang="en-US" sz="3600" b="1" dirty="0" smtClean="0">
                <a:latin typeface="Times New Roman" pitchFamily="18" charset="0"/>
                <a:cs typeface="Times New Roman" pitchFamily="18" charset="0"/>
              </a:rPr>
              <a:t>Education</a:t>
            </a:r>
          </a:p>
          <a:p>
            <a:endParaRPr lang="en-US" sz="3600" b="1" dirty="0" smtClean="0">
              <a:latin typeface="Times New Roman" pitchFamily="18" charset="0"/>
              <a:cs typeface="Times New Roman" pitchFamily="18" charset="0"/>
            </a:endParaRPr>
          </a:p>
          <a:p>
            <a:endParaRPr lang="en-US"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239147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2062</TotalTime>
  <Words>2169</Words>
  <Application>Microsoft Office PowerPoint</Application>
  <PresentationFormat>On-screen Show (4:3)</PresentationFormat>
  <Paragraphs>221</Paragraphs>
  <Slides>46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Office Theme</vt:lpstr>
      <vt:lpstr>Computer Graphics </vt:lpstr>
      <vt:lpstr>Introduction to CG </vt:lpstr>
      <vt:lpstr>Computer Graphics</vt:lpstr>
      <vt:lpstr>PowerPoint Presentation</vt:lpstr>
      <vt:lpstr>Computer Graphics</vt:lpstr>
      <vt:lpstr>PowerPoint Presentation</vt:lpstr>
      <vt:lpstr>Use of Computer Designed Pictures</vt:lpstr>
      <vt:lpstr>Computer Graphics &amp; Image Processing</vt:lpstr>
      <vt:lpstr>Applications of Computer Graphics </vt:lpstr>
      <vt:lpstr>GUI</vt:lpstr>
      <vt:lpstr>Scientific Visualization</vt:lpstr>
      <vt:lpstr>PowerPoint Presentation</vt:lpstr>
      <vt:lpstr>Entertainment</vt:lpstr>
      <vt:lpstr>Architectural scenes:</vt:lpstr>
      <vt:lpstr>Medicine</vt:lpstr>
      <vt:lpstr>Virtual worlds</vt:lpstr>
      <vt:lpstr>Education</vt:lpstr>
      <vt:lpstr>Elements of pictures created in computer graphics include</vt:lpstr>
      <vt:lpstr>Elements of pictures Created in Computer Graphics</vt:lpstr>
      <vt:lpstr>Elements of pictures Created in Computer Graphics</vt:lpstr>
      <vt:lpstr>PowerPoint Presentation</vt:lpstr>
      <vt:lpstr>Attributes of Lines &amp; Poly Lines</vt:lpstr>
      <vt:lpstr>Filled Region</vt:lpstr>
      <vt:lpstr>PowerPoint Presentation</vt:lpstr>
      <vt:lpstr>PowerPoint Presentation</vt:lpstr>
      <vt:lpstr>Text</vt:lpstr>
      <vt:lpstr>Raster Images</vt:lpstr>
      <vt:lpstr>PowerPoint Presentation</vt:lpstr>
      <vt:lpstr>PowerPoint Presentation</vt:lpstr>
      <vt:lpstr>PowerPoint Presentation</vt:lpstr>
      <vt:lpstr>PowerPoint Presentation</vt:lpstr>
      <vt:lpstr>PowerPoint Presentation</vt:lpstr>
      <vt:lpstr>PowerPoint Presentation</vt:lpstr>
      <vt:lpstr>Define How does the choice between raster and vector images impact printing quality? </vt:lpstr>
      <vt:lpstr>Tools  for creating and editing raster images and vector images </vt:lpstr>
      <vt:lpstr>4 Major areas of Computer Graphics</vt:lpstr>
      <vt:lpstr>Types of Graphics Systems</vt:lpstr>
      <vt:lpstr>PowerPoint Presentation</vt:lpstr>
      <vt:lpstr>PowerPoint Presentation</vt:lpstr>
      <vt:lpstr>CSG</vt:lpstr>
      <vt:lpstr>PowerPoint Presentation</vt:lpstr>
      <vt:lpstr>PowerPoint Presentation</vt:lpstr>
      <vt:lpstr>PowerPoint Presentation</vt:lpstr>
      <vt:lpstr>PowerPoint Presentation</vt:lpstr>
      <vt:lpstr>Standards graphics packages </vt:lpstr>
      <vt:lpstr>Open GL: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Sabina</dc:creator>
  <cp:lastModifiedBy>Sabina Irum</cp:lastModifiedBy>
  <cp:revision>112</cp:revision>
  <dcterms:created xsi:type="dcterms:W3CDTF">2021-09-26T07:57:44Z</dcterms:created>
  <dcterms:modified xsi:type="dcterms:W3CDTF">2024-09-16T04:31:31Z</dcterms:modified>
</cp:coreProperties>
</file>